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572" r:id="rId2"/>
    <p:sldId id="624" r:id="rId3"/>
    <p:sldId id="486" r:id="rId4"/>
    <p:sldId id="581" r:id="rId5"/>
    <p:sldId id="602" r:id="rId6"/>
    <p:sldId id="603" r:id="rId7"/>
    <p:sldId id="591" r:id="rId8"/>
    <p:sldId id="580" r:id="rId9"/>
    <p:sldId id="583" r:id="rId10"/>
    <p:sldId id="599" r:id="rId11"/>
    <p:sldId id="617" r:id="rId12"/>
    <p:sldId id="612" r:id="rId13"/>
    <p:sldId id="384" r:id="rId14"/>
    <p:sldId id="526" r:id="rId15"/>
    <p:sldId id="618" r:id="rId16"/>
    <p:sldId id="615" r:id="rId17"/>
    <p:sldId id="611" r:id="rId18"/>
    <p:sldId id="616" r:id="rId19"/>
    <p:sldId id="551" r:id="rId20"/>
    <p:sldId id="610" r:id="rId21"/>
    <p:sldId id="609" r:id="rId22"/>
    <p:sldId id="608" r:id="rId23"/>
    <p:sldId id="506" r:id="rId24"/>
    <p:sldId id="357" r:id="rId25"/>
    <p:sldId id="520" r:id="rId26"/>
    <p:sldId id="457" r:id="rId27"/>
    <p:sldId id="458" r:id="rId28"/>
    <p:sldId id="504" r:id="rId29"/>
    <p:sldId id="505" r:id="rId30"/>
    <p:sldId id="595" r:id="rId31"/>
    <p:sldId id="320" r:id="rId32"/>
    <p:sldId id="290" r:id="rId33"/>
    <p:sldId id="327" r:id="rId34"/>
    <p:sldId id="328" r:id="rId35"/>
    <p:sldId id="321" r:id="rId36"/>
    <p:sldId id="292" r:id="rId37"/>
    <p:sldId id="584" r:id="rId38"/>
    <p:sldId id="604" r:id="rId39"/>
    <p:sldId id="462" r:id="rId40"/>
    <p:sldId id="521" r:id="rId41"/>
    <p:sldId id="625" r:id="rId42"/>
    <p:sldId id="522" r:id="rId43"/>
    <p:sldId id="590" r:id="rId44"/>
    <p:sldId id="626" r:id="rId45"/>
    <p:sldId id="508" r:id="rId46"/>
    <p:sldId id="509" r:id="rId47"/>
    <p:sldId id="490" r:id="rId48"/>
    <p:sldId id="605" r:id="rId49"/>
    <p:sldId id="606" r:id="rId50"/>
    <p:sldId id="511" r:id="rId51"/>
    <p:sldId id="512" r:id="rId52"/>
    <p:sldId id="473" r:id="rId53"/>
    <p:sldId id="499" r:id="rId54"/>
    <p:sldId id="497" r:id="rId55"/>
    <p:sldId id="427" r:id="rId56"/>
    <p:sldId id="428" r:id="rId57"/>
    <p:sldId id="500" r:id="rId58"/>
    <p:sldId id="501" r:id="rId59"/>
    <p:sldId id="502" r:id="rId60"/>
    <p:sldId id="472" r:id="rId61"/>
    <p:sldId id="403" r:id="rId62"/>
    <p:sldId id="513" r:id="rId63"/>
    <p:sldId id="514" r:id="rId64"/>
    <p:sldId id="623" r:id="rId65"/>
    <p:sldId id="496" r:id="rId66"/>
    <p:sldId id="369" r:id="rId67"/>
    <p:sldId id="341" r:id="rId68"/>
    <p:sldId id="622" r:id="rId69"/>
    <p:sldId id="342" r:id="rId70"/>
    <p:sldId id="358" r:id="rId71"/>
    <p:sldId id="542" r:id="rId72"/>
    <p:sldId id="343" r:id="rId73"/>
    <p:sldId id="363" r:id="rId74"/>
    <p:sldId id="543" r:id="rId75"/>
    <p:sldId id="344" r:id="rId76"/>
    <p:sldId id="345" r:id="rId77"/>
    <p:sldId id="346" r:id="rId78"/>
    <p:sldId id="3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624"/>
            <p14:sldId id="486"/>
            <p14:sldId id="581"/>
            <p14:sldId id="602"/>
            <p14:sldId id="603"/>
            <p14:sldId id="591"/>
            <p14:sldId id="580"/>
            <p14:sldId id="583"/>
            <p14:sldId id="599"/>
            <p14:sldId id="617"/>
            <p14:sldId id="612"/>
            <p14:sldId id="384"/>
            <p14:sldId id="526"/>
            <p14:sldId id="618"/>
            <p14:sldId id="615"/>
            <p14:sldId id="611"/>
            <p14:sldId id="616"/>
            <p14:sldId id="551"/>
            <p14:sldId id="610"/>
            <p14:sldId id="609"/>
            <p14:sldId id="608"/>
            <p14:sldId id="506"/>
            <p14:sldId id="357"/>
            <p14:sldId id="520"/>
            <p14:sldId id="457"/>
            <p14:sldId id="458"/>
            <p14:sldId id="504"/>
            <p14:sldId id="505"/>
            <p14:sldId id="595"/>
            <p14:sldId id="320"/>
            <p14:sldId id="290"/>
            <p14:sldId id="327"/>
            <p14:sldId id="328"/>
            <p14:sldId id="321"/>
            <p14:sldId id="292"/>
            <p14:sldId id="584"/>
            <p14:sldId id="604"/>
            <p14:sldId id="462"/>
            <p14:sldId id="521"/>
            <p14:sldId id="625"/>
            <p14:sldId id="522"/>
            <p14:sldId id="590"/>
            <p14:sldId id="626"/>
            <p14:sldId id="508"/>
            <p14:sldId id="509"/>
            <p14:sldId id="490"/>
            <p14:sldId id="605"/>
            <p14:sldId id="606"/>
            <p14:sldId id="511"/>
            <p14:sldId id="512"/>
            <p14:sldId id="473"/>
            <p14:sldId id="499"/>
            <p14:sldId id="497"/>
            <p14:sldId id="427"/>
            <p14:sldId id="428"/>
            <p14:sldId id="500"/>
            <p14:sldId id="501"/>
            <p14:sldId id="502"/>
            <p14:sldId id="472"/>
            <p14:sldId id="403"/>
            <p14:sldId id="513"/>
            <p14:sldId id="514"/>
            <p14:sldId id="623"/>
            <p14:sldId id="496"/>
            <p14:sldId id="369"/>
            <p14:sldId id="341"/>
            <p14:sldId id="622"/>
            <p14:sldId id="342"/>
            <p14:sldId id="358"/>
            <p14:sldId id="542"/>
            <p14:sldId id="343"/>
            <p14:sldId id="363"/>
            <p14:sldId id="543"/>
            <p14:sldId id="344"/>
            <p14:sldId id="345"/>
            <p14:sldId id="346"/>
            <p14:sldId id="3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7" autoAdjust="0"/>
    <p:restoredTop sz="91583" autoAdjust="0"/>
  </p:normalViewPr>
  <p:slideViewPr>
    <p:cSldViewPr>
      <p:cViewPr varScale="1">
        <p:scale>
          <a:sx n="70" d="100"/>
          <a:sy n="70" d="100"/>
        </p:scale>
        <p:origin x="96" y="708"/>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a:t>2010</a:t>
          </a:r>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a:t>2011</a:t>
          </a:r>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a:t>2012</a:t>
          </a:r>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a:t>2013</a:t>
          </a:r>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a:t>2006</a:t>
          </a:r>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a:t>2007</a:t>
          </a:r>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a:t>2008</a:t>
          </a:r>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a:t>2009</a:t>
          </a:r>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a:solidFill>
                <a:schemeClr val="bg1"/>
              </a:solidFill>
            </a:rPr>
            <a:t>1999</a:t>
          </a: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a:t>2000</a:t>
          </a:r>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a:t>2001</a:t>
          </a:r>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a:t>2002</a:t>
          </a:r>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a:t>2003</a:t>
          </a:r>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a:t>2004</a:t>
          </a:r>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a:t>2005</a:t>
          </a:r>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a:t>2014</a:t>
          </a:r>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a:t>2015</a:t>
          </a:r>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84E5314F-AFC1-43B5-9078-39DD20DC845F}">
      <dgm:prSet custT="1"/>
      <dgm:spPr>
        <a:solidFill>
          <a:srgbClr val="5D3E35"/>
        </a:solidFill>
        <a:ln w="25400" cap="flat" cmpd="sng" algn="ctr">
          <a:solidFill>
            <a:prstClr val="white">
              <a:hueOff val="0"/>
              <a:satOff val="0"/>
              <a:lumOff val="0"/>
              <a:alphaOff val="0"/>
            </a:prstClr>
          </a:solidFill>
          <a:prstDash val="solid"/>
        </a:ln>
        <a:effectLst/>
      </dgm:spPr>
      <dgm:t>
        <a:bodyPr spcFirstLastPara="0" vert="horz" wrap="square" lIns="44006" tIns="29337" rIns="14669" bIns="29337" numCol="1" spcCol="1270" anchor="ctr" anchorCtr="0"/>
        <a:lstStyle/>
        <a:p>
          <a:r>
            <a:rPr lang="en-US" sz="1100" kern="1200" dirty="0">
              <a:solidFill>
                <a:prstClr val="white"/>
              </a:solidFill>
              <a:latin typeface="Arial"/>
              <a:ea typeface="+mn-ea"/>
              <a:cs typeface="+mn-cs"/>
            </a:rPr>
            <a:t>2016</a:t>
          </a:r>
        </a:p>
      </dgm:t>
    </dgm:pt>
    <dgm:pt modelId="{93A03C3E-56E6-4C50-ADAA-C94AC494C4D2}" type="parTrans" cxnId="{329C8A86-B6B3-4D67-B4A8-E2F1D0DF2037}">
      <dgm:prSet/>
      <dgm:spPr/>
      <dgm:t>
        <a:bodyPr/>
        <a:lstStyle/>
        <a:p>
          <a:endParaRPr lang="en-US"/>
        </a:p>
      </dgm:t>
    </dgm:pt>
    <dgm:pt modelId="{9D28B7EF-1197-4B64-B361-73826BB7EBFB}" type="sibTrans" cxnId="{329C8A86-B6B3-4D67-B4A8-E2F1D0DF2037}">
      <dgm:prSet/>
      <dgm:spPr/>
      <dgm:t>
        <a:bodyPr/>
        <a:lstStyle/>
        <a:p>
          <a:endParaRPr lang="en-US"/>
        </a:p>
      </dgm:t>
    </dgm:pt>
    <dgm:pt modelId="{0D564FF9-AD28-47C2-BC09-0DA743E217E2}">
      <dgm:prSet/>
      <dgm:spPr>
        <a:solidFill>
          <a:srgbClr val="42A1E6"/>
        </a:solidFill>
      </dgm:spPr>
      <dgm:t>
        <a:bodyPr/>
        <a:lstStyle/>
        <a:p>
          <a:r>
            <a:rPr lang="en-US" dirty="0"/>
            <a:t>2017</a:t>
          </a:r>
        </a:p>
      </dgm:t>
    </dgm:pt>
    <dgm:pt modelId="{7A432658-02D2-4B64-8270-B9324A410FFF}" type="parTrans" cxnId="{B8FD4B66-1556-4706-863B-C665F3859D7A}">
      <dgm:prSet/>
      <dgm:spPr/>
      <dgm:t>
        <a:bodyPr/>
        <a:lstStyle/>
        <a:p>
          <a:endParaRPr lang="en-US"/>
        </a:p>
      </dgm:t>
    </dgm:pt>
    <dgm:pt modelId="{A83C69A1-0B1C-4924-85DA-2D3CB6B9A668}" type="sibTrans" cxnId="{B8FD4B66-1556-4706-863B-C665F3859D7A}">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9">
        <dgm:presLayoutVars>
          <dgm:bulletEnabled val="1"/>
        </dgm:presLayoutVars>
      </dgm:prSet>
      <dgm:spPr/>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9">
        <dgm:presLayoutVars>
          <dgm:bulletEnabled val="1"/>
        </dgm:presLayoutVars>
      </dgm:prSet>
      <dgm:spPr/>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9">
        <dgm:presLayoutVars>
          <dgm:bulletEnabled val="1"/>
        </dgm:presLayoutVars>
      </dgm:prSet>
      <dgm:spPr/>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9">
        <dgm:presLayoutVars>
          <dgm:bulletEnabled val="1"/>
        </dgm:presLayoutVars>
      </dgm:prSet>
      <dgm:spPr/>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9">
        <dgm:presLayoutVars>
          <dgm:bulletEnabled val="1"/>
        </dgm:presLayoutVars>
      </dgm:prSet>
      <dgm:spPr/>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9">
        <dgm:presLayoutVars>
          <dgm:bulletEnabled val="1"/>
        </dgm:presLayoutVars>
      </dgm:prSet>
      <dgm:spPr/>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9">
        <dgm:presLayoutVars>
          <dgm:bulletEnabled val="1"/>
        </dgm:presLayoutVars>
      </dgm:prSet>
      <dgm:spPr/>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9">
        <dgm:presLayoutVars>
          <dgm:bulletEnabled val="1"/>
        </dgm:presLayoutVars>
      </dgm:prSet>
      <dgm:spPr/>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9">
        <dgm:presLayoutVars>
          <dgm:bulletEnabled val="1"/>
        </dgm:presLayoutVars>
      </dgm:prSet>
      <dgm:spPr/>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9">
        <dgm:presLayoutVars>
          <dgm:bulletEnabled val="1"/>
        </dgm:presLayoutVars>
      </dgm:prSet>
      <dgm:spPr/>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9">
        <dgm:presLayoutVars>
          <dgm:bulletEnabled val="1"/>
        </dgm:presLayoutVars>
      </dgm:prSet>
      <dgm:spPr/>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9">
        <dgm:presLayoutVars>
          <dgm:bulletEnabled val="1"/>
        </dgm:presLayoutVars>
      </dgm:prSet>
      <dgm:spPr/>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9">
        <dgm:presLayoutVars>
          <dgm:bulletEnabled val="1"/>
        </dgm:presLayoutVars>
      </dgm:prSet>
      <dgm:spPr/>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9">
        <dgm:presLayoutVars>
          <dgm:bulletEnabled val="1"/>
        </dgm:presLayoutVars>
      </dgm:prSet>
      <dgm:spPr/>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9">
        <dgm:presLayoutVars>
          <dgm:bulletEnabled val="1"/>
        </dgm:presLayoutVars>
      </dgm:prSet>
      <dgm:spPr/>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9">
        <dgm:presLayoutVars>
          <dgm:bulletEnabled val="1"/>
        </dgm:presLayoutVars>
      </dgm:prSet>
      <dgm:spPr/>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9">
        <dgm:presLayoutVars>
          <dgm:bulletEnabled val="1"/>
        </dgm:presLayoutVars>
      </dgm:prSet>
      <dgm:spPr/>
    </dgm:pt>
    <dgm:pt modelId="{3FEC802D-9D0D-4E93-997B-4CBEDA5FA721}" type="pres">
      <dgm:prSet presAssocID="{0953355B-3FC6-42C7-8286-ED6E934DB8D4}" presName="parSpace" presStyleCnt="0"/>
      <dgm:spPr/>
    </dgm:pt>
    <dgm:pt modelId="{814C29E1-EFC2-4D33-B32A-9C7E43AE66F5}" type="pres">
      <dgm:prSet presAssocID="{84E5314F-AFC1-43B5-9078-39DD20DC845F}" presName="parTxOnly" presStyleLbl="node1" presStyleIdx="17" presStyleCnt="19">
        <dgm:presLayoutVars>
          <dgm:bulletEnabled val="1"/>
        </dgm:presLayoutVars>
      </dgm:prSet>
      <dgm:spPr>
        <a:xfrm>
          <a:off x="8641920" y="225496"/>
          <a:ext cx="634793" cy="253917"/>
        </a:xfrm>
        <a:prstGeom prst="chevron">
          <a:avLst/>
        </a:prstGeom>
      </dgm:spPr>
    </dgm:pt>
    <dgm:pt modelId="{950D1D6E-B83B-4FAE-BD24-290BC7969F05}" type="pres">
      <dgm:prSet presAssocID="{9D28B7EF-1197-4B64-B361-73826BB7EBFB}" presName="parSpace" presStyleCnt="0"/>
      <dgm:spPr/>
    </dgm:pt>
    <dgm:pt modelId="{397AF4DE-6B08-4B36-B943-0C7A11D26B12}" type="pres">
      <dgm:prSet presAssocID="{0D564FF9-AD28-47C2-BC09-0DA743E217E2}" presName="parTxOnly" presStyleLbl="node1" presStyleIdx="18" presStyleCnt="19">
        <dgm:presLayoutVars>
          <dgm:bulletEnabled val="1"/>
        </dgm:presLayoutVars>
      </dgm:prSet>
      <dgm:spPr/>
    </dgm:pt>
  </dgm:ptLst>
  <dgm:cxnLst>
    <dgm:cxn modelId="{2C3A2305-1ACE-4792-80CA-8B76D9D3D0EE}" srcId="{662EB101-563F-4BE4-859B-9BB3CFE70B7D}" destId="{EBF04266-B64E-4CE9-8736-B10F1AA9AD88}" srcOrd="3" destOrd="0" parTransId="{03451297-AE0B-4A30-98E7-E27E9171CC88}" sibTransId="{5FE495BD-941C-4F65-9EC4-0CEF1FEDE1E0}"/>
    <dgm:cxn modelId="{6309ED07-E37E-466E-9E3E-559A3EA4E0B3}" type="presOf" srcId="{662EB101-563F-4BE4-859B-9BB3CFE70B7D}" destId="{E5A10B1D-0515-4EA1-A155-0415989EA38D}"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939B2A17-ED05-4163-8785-9A713F2BD1EE}" type="presOf" srcId="{EBF04266-B64E-4CE9-8736-B10F1AA9AD88}" destId="{F625143A-E456-4160-8E51-60EAABE0EF5A}" srcOrd="0" destOrd="0" presId="urn:microsoft.com/office/officeart/2005/8/layout/hChevron3"/>
    <dgm:cxn modelId="{E6EDAE1B-5007-42C2-BE71-C5082F757E85}" srcId="{662EB101-563F-4BE4-859B-9BB3CFE70B7D}" destId="{9193ACC0-8A44-4F26-9924-864E2C1F8E97}" srcOrd="9" destOrd="0" parTransId="{6B2100C6-8929-46F0-89F3-9F2472AC4FCB}" sibTransId="{369A2F52-4A6D-46EB-B2AD-AEFDEE9EEE24}"/>
    <dgm:cxn modelId="{46CB9F20-5E29-4AF8-8245-8E2694F13E0E}" type="presOf" srcId="{F7B4B5DC-4250-4544-9BC3-6D2C31524F7B}" destId="{633C7F45-AC02-4494-834F-8099234E8B3B}"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F0763529-CE3E-443C-A7B0-4DB8F1F51DE3}" srcId="{662EB101-563F-4BE4-859B-9BB3CFE70B7D}" destId="{490C4814-8563-4FE5-AEED-3809B1DD77EC}" srcOrd="13" destOrd="0" parTransId="{FC85A622-57EA-4C6F-9750-7AB89D030334}" sibTransId="{05131C34-115C-4BE4-A62A-E0437024EE56}"/>
    <dgm:cxn modelId="{D9506329-5A63-4A45-8D84-CB2DFE6FFB9F}" type="presOf" srcId="{C13370AD-9061-45B3-9A5C-CECF3009F622}" destId="{F2C27029-DA29-4EAE-A95D-4F799C47233E}" srcOrd="0" destOrd="0" presId="urn:microsoft.com/office/officeart/2005/8/layout/hChevron3"/>
    <dgm:cxn modelId="{AB0E8F35-7E09-460D-A1CC-CEBD162B6169}" type="presOf" srcId="{84E5314F-AFC1-43B5-9078-39DD20DC845F}" destId="{814C29E1-EFC2-4D33-B32A-9C7E43AE66F5}"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8D14275C-9593-443D-9F2A-5AAECE7B407B}" type="presOf" srcId="{881AD559-274C-4550-BD7B-46C234E670D3}" destId="{1BD9BEDB-D26E-435D-B016-A414229DF997}"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D04ED061-AC3D-4206-93D5-C91108DB9E37}" srcId="{662EB101-563F-4BE4-859B-9BB3CFE70B7D}" destId="{4AE47B31-B017-4E2F-810F-E8E89B4A23CA}" srcOrd="1" destOrd="0" parTransId="{DD0DD7F4-075C-439B-AA29-4BB439CAD8FE}" sibTransId="{A9D55F71-CFBA-4FAC-94ED-131D3D7BCE35}"/>
    <dgm:cxn modelId="{98BE3963-E446-4750-8353-52970C2F9716}" srcId="{662EB101-563F-4BE4-859B-9BB3CFE70B7D}" destId="{F7B4B5DC-4250-4544-9BC3-6D2C31524F7B}" srcOrd="10" destOrd="0" parTransId="{7C056767-C9A0-426B-9BA1-1C77C8F87F36}" sibTransId="{BE358B4F-90E9-4342-824E-25347D68476B}"/>
    <dgm:cxn modelId="{B8FD4B66-1556-4706-863B-C665F3859D7A}" srcId="{662EB101-563F-4BE4-859B-9BB3CFE70B7D}" destId="{0D564FF9-AD28-47C2-BC09-0DA743E217E2}" srcOrd="18" destOrd="0" parTransId="{7A432658-02D2-4B64-8270-B9324A410FFF}" sibTransId="{A83C69A1-0B1C-4924-85DA-2D3CB6B9A668}"/>
    <dgm:cxn modelId="{157CC566-A259-4EBC-B04C-A7363CC663EE}" type="presOf" srcId="{0317B3D3-8712-40FF-95BB-EB7160E48EAF}" destId="{9891E296-1965-4F7B-A1B2-9F9B4FBF52BF}" srcOrd="0" destOrd="0" presId="urn:microsoft.com/office/officeart/2005/8/layout/hChevron3"/>
    <dgm:cxn modelId="{BD8B366A-84AD-42B9-8481-5A9D19226464}" type="presOf" srcId="{D2F213D3-B783-4C68-97F6-D958AF332ED1}" destId="{42343A13-2833-49DA-AF6D-11E388399CD1}" srcOrd="0" destOrd="0" presId="urn:microsoft.com/office/officeart/2005/8/layout/hChevron3"/>
    <dgm:cxn modelId="{AD17997D-FE86-4914-9FC0-EFFC8A5A778F}" srcId="{662EB101-563F-4BE4-859B-9BB3CFE70B7D}" destId="{2ED91E55-3771-4C7B-B936-74EE7266DAAF}" srcOrd="16" destOrd="0" parTransId="{87AE79A9-E0BC-4BF3-B432-AE0908615B60}" sibTransId="{0953355B-3FC6-42C7-8286-ED6E934DB8D4}"/>
    <dgm:cxn modelId="{2F42F183-ED4C-4065-B64F-4BCBFF196A2B}" type="presOf" srcId="{A4C9388F-C3CA-46BD-B379-4692B36428B9}" destId="{72761FA0-C4A2-4E81-A61F-09DBD3E6F192}" srcOrd="0" destOrd="0" presId="urn:microsoft.com/office/officeart/2005/8/layout/hChevron3"/>
    <dgm:cxn modelId="{329C8A86-B6B3-4D67-B4A8-E2F1D0DF2037}" srcId="{662EB101-563F-4BE4-859B-9BB3CFE70B7D}" destId="{84E5314F-AFC1-43B5-9078-39DD20DC845F}" srcOrd="17" destOrd="0" parTransId="{93A03C3E-56E6-4C50-ADAA-C94AC494C4D2}" sibTransId="{9D28B7EF-1197-4B64-B361-73826BB7EBFB}"/>
    <dgm:cxn modelId="{8E841187-7B37-4774-975E-0F3E7133C99F}" srcId="{662EB101-563F-4BE4-859B-9BB3CFE70B7D}" destId="{C13370AD-9061-45B3-9A5C-CECF3009F622}" srcOrd="15" destOrd="0" parTransId="{74E37AC9-AD16-4215-ABF6-A081F54AC7FB}" sibTransId="{E0AA87FE-733C-4897-8581-642540D9222F}"/>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6251D991-A7A9-4CA1-A424-78FD9827CB19}" type="presOf" srcId="{543FEBCD-A739-46F6-8D3B-CF2D89E1BC82}" destId="{59524449-0B1D-4869-883A-F810A118A717}"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80F21C97-EA56-4E77-BC6B-2DA5EC46292D}" type="presOf" srcId="{7CA7CED7-9986-465F-917B-EAEE215DDF79}" destId="{D5928987-C016-4EDD-A96E-32F277803745}" srcOrd="0" destOrd="0" presId="urn:microsoft.com/office/officeart/2005/8/layout/hChevron3"/>
    <dgm:cxn modelId="{F89680A6-6E7F-4DDE-B938-5CE55EA58966}" type="presOf" srcId="{9193ACC0-8A44-4F26-9924-864E2C1F8E97}" destId="{65D581BA-D0A8-4CFD-8D9C-4C86E32710A0}"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0BAECEBB-A924-4ECE-8F77-7C3484FC39F3}" type="presOf" srcId="{A476A839-05D4-4491-97C0-E24BA4931F22}" destId="{C9CFAC0B-AE63-4033-96BE-8635E8FCB0F0}"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F555ABC4-F804-465A-A340-A02CE8FB69DC}" type="presOf" srcId="{0D564FF9-AD28-47C2-BC09-0DA743E217E2}" destId="{397AF4DE-6B08-4B36-B943-0C7A11D26B12}" srcOrd="0" destOrd="0" presId="urn:microsoft.com/office/officeart/2005/8/layout/hChevron3"/>
    <dgm:cxn modelId="{BE152CCA-C620-4574-A2AF-E15572A7945F}" type="presOf" srcId="{8AEF3A8C-CCAC-4DF3-AAF9-545986BCC2AE}" destId="{DC85A811-FCDB-4544-9AB7-77B4CBD1CD78}"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CD2045CB-7342-4A07-9030-2E09DF8D6F72}" srcId="{662EB101-563F-4BE4-859B-9BB3CFE70B7D}" destId="{A4C9388F-C3CA-46BD-B379-4692B36428B9}" srcOrd="14" destOrd="0" parTransId="{18091FCE-97F9-4471-A47A-4D30C039BD44}" sibTransId="{51B3B1C5-06AE-4E12-8C53-7A41AF05AF7B}"/>
    <dgm:cxn modelId="{DC6BEBD3-A6B0-4759-B0CB-F4FEEB59D1D0}" srcId="{662EB101-563F-4BE4-859B-9BB3CFE70B7D}" destId="{881AD559-274C-4550-BD7B-46C234E670D3}" srcOrd="12" destOrd="0" parTransId="{E823258F-5386-40C3-A72F-492DA5A11F45}" sibTransId="{5BC7C9CE-F5A6-4178-9EB6-8A9F0AB6783F}"/>
    <dgm:cxn modelId="{3FC2CED9-5B66-455A-A665-6FFEA14073CC}" type="presOf" srcId="{2ED91E55-3771-4C7B-B936-74EE7266DAAF}" destId="{4FDAC698-6722-4CF2-A4E7-C1366BBD01FF}" srcOrd="0" destOrd="0" presId="urn:microsoft.com/office/officeart/2005/8/layout/hChevron3"/>
    <dgm:cxn modelId="{CFF4D2E5-960B-4540-B446-63D83D8E7032}" type="presOf" srcId="{56E6EDD0-D6B9-4BE9-B8C4-2937C12774D7}" destId="{FEEC16BA-CEB1-42B2-B90F-DC870269DF49}" srcOrd="0" destOrd="0" presId="urn:microsoft.com/office/officeart/2005/8/layout/hChevron3"/>
    <dgm:cxn modelId="{495D02F8-0680-4708-B93E-2EE9B8AE23E7}" srcId="{662EB101-563F-4BE4-859B-9BB3CFE70B7D}" destId="{A476A839-05D4-4491-97C0-E24BA4931F22}" srcOrd="5" destOrd="0" parTransId="{9CE1373C-6541-4936-B2DA-8A272FDBE996}" sibTransId="{FA965A98-31E6-4673-AFD9-C3778CACF002}"/>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 modelId="{7FF024FA-718D-48DF-B76D-46822B39575F}" type="presParOf" srcId="{E5A10B1D-0515-4EA1-A155-0415989EA38D}" destId="{3FEC802D-9D0D-4E93-997B-4CBEDA5FA721}" srcOrd="33" destOrd="0" presId="urn:microsoft.com/office/officeart/2005/8/layout/hChevron3"/>
    <dgm:cxn modelId="{68B95530-F4C9-4C79-B0FA-5D3366687C69}" type="presParOf" srcId="{E5A10B1D-0515-4EA1-A155-0415989EA38D}" destId="{814C29E1-EFC2-4D33-B32A-9C7E43AE66F5}" srcOrd="34" destOrd="0" presId="urn:microsoft.com/office/officeart/2005/8/layout/hChevron3"/>
    <dgm:cxn modelId="{D596D53E-1FC6-48CB-8B91-7AE3B07BB3C1}" type="presParOf" srcId="{E5A10B1D-0515-4EA1-A155-0415989EA38D}" destId="{950D1D6E-B83B-4FAE-BD24-290BC7969F05}" srcOrd="35" destOrd="0" presId="urn:microsoft.com/office/officeart/2005/8/layout/hChevron3"/>
    <dgm:cxn modelId="{776F2CDE-2542-45A0-B9CF-5F48BAFE5312}" type="presParOf" srcId="{E5A10B1D-0515-4EA1-A155-0415989EA38D}" destId="{397AF4DE-6B08-4B36-B943-0C7A11D26B12}" srcOrd="3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8726" y="225496"/>
          <a:ext cx="634793" cy="253917"/>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1999</a:t>
          </a:r>
        </a:p>
      </dsp:txBody>
      <dsp:txXfrm>
        <a:off x="8726" y="225496"/>
        <a:ext cx="571314" cy="253917"/>
      </dsp:txXfrm>
    </dsp:sp>
    <dsp:sp modelId="{07AE36FF-ABDE-4B82-8694-F69FF9E7A7A5}">
      <dsp:nvSpPr>
        <dsp:cNvPr id="0" name=""/>
        <dsp:cNvSpPr/>
      </dsp:nvSpPr>
      <dsp:spPr>
        <a:xfrm>
          <a:off x="51656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2000</a:t>
          </a:r>
        </a:p>
      </dsp:txBody>
      <dsp:txXfrm>
        <a:off x="643520" y="225496"/>
        <a:ext cx="380876" cy="253917"/>
      </dsp:txXfrm>
    </dsp:sp>
    <dsp:sp modelId="{FEEC16BA-CEB1-42B2-B90F-DC870269DF49}">
      <dsp:nvSpPr>
        <dsp:cNvPr id="0" name=""/>
        <dsp:cNvSpPr/>
      </dsp:nvSpPr>
      <dsp:spPr>
        <a:xfrm>
          <a:off x="102439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2001</a:t>
          </a:r>
        </a:p>
      </dsp:txBody>
      <dsp:txXfrm>
        <a:off x="1151355" y="225496"/>
        <a:ext cx="380876" cy="253917"/>
      </dsp:txXfrm>
    </dsp:sp>
    <dsp:sp modelId="{F625143A-E456-4160-8E51-60EAABE0EF5A}">
      <dsp:nvSpPr>
        <dsp:cNvPr id="0" name=""/>
        <dsp:cNvSpPr/>
      </dsp:nvSpPr>
      <dsp:spPr>
        <a:xfrm>
          <a:off x="153223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2002</a:t>
          </a:r>
        </a:p>
      </dsp:txBody>
      <dsp:txXfrm>
        <a:off x="1659190" y="225496"/>
        <a:ext cx="380876" cy="253917"/>
      </dsp:txXfrm>
    </dsp:sp>
    <dsp:sp modelId="{42343A13-2833-49DA-AF6D-11E388399CD1}">
      <dsp:nvSpPr>
        <dsp:cNvPr id="0" name=""/>
        <dsp:cNvSpPr/>
      </dsp:nvSpPr>
      <dsp:spPr>
        <a:xfrm>
          <a:off x="204006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2003</a:t>
          </a:r>
        </a:p>
      </dsp:txBody>
      <dsp:txXfrm>
        <a:off x="2167025" y="225496"/>
        <a:ext cx="380876" cy="253917"/>
      </dsp:txXfrm>
    </dsp:sp>
    <dsp:sp modelId="{C9CFAC0B-AE63-4033-96BE-8635E8FCB0F0}">
      <dsp:nvSpPr>
        <dsp:cNvPr id="0" name=""/>
        <dsp:cNvSpPr/>
      </dsp:nvSpPr>
      <dsp:spPr>
        <a:xfrm>
          <a:off x="254790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2004</a:t>
          </a:r>
        </a:p>
      </dsp:txBody>
      <dsp:txXfrm>
        <a:off x="2674860" y="225496"/>
        <a:ext cx="380876" cy="253917"/>
      </dsp:txXfrm>
    </dsp:sp>
    <dsp:sp modelId="{DC85A811-FCDB-4544-9AB7-77B4CBD1CD78}">
      <dsp:nvSpPr>
        <dsp:cNvPr id="0" name=""/>
        <dsp:cNvSpPr/>
      </dsp:nvSpPr>
      <dsp:spPr>
        <a:xfrm>
          <a:off x="305573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2005</a:t>
          </a:r>
        </a:p>
      </dsp:txBody>
      <dsp:txXfrm>
        <a:off x="3182695" y="225496"/>
        <a:ext cx="380876" cy="253917"/>
      </dsp:txXfrm>
    </dsp:sp>
    <dsp:sp modelId="{9891E296-1965-4F7B-A1B2-9F9B4FBF52BF}">
      <dsp:nvSpPr>
        <dsp:cNvPr id="0" name=""/>
        <dsp:cNvSpPr/>
      </dsp:nvSpPr>
      <dsp:spPr>
        <a:xfrm>
          <a:off x="356357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2006</a:t>
          </a:r>
        </a:p>
      </dsp:txBody>
      <dsp:txXfrm>
        <a:off x="3690530" y="225496"/>
        <a:ext cx="380876" cy="253917"/>
      </dsp:txXfrm>
    </dsp:sp>
    <dsp:sp modelId="{59524449-0B1D-4869-883A-F810A118A717}">
      <dsp:nvSpPr>
        <dsp:cNvPr id="0" name=""/>
        <dsp:cNvSpPr/>
      </dsp:nvSpPr>
      <dsp:spPr>
        <a:xfrm>
          <a:off x="407140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2007</a:t>
          </a:r>
        </a:p>
      </dsp:txBody>
      <dsp:txXfrm>
        <a:off x="4198365" y="225496"/>
        <a:ext cx="380876" cy="253917"/>
      </dsp:txXfrm>
    </dsp:sp>
    <dsp:sp modelId="{65D581BA-D0A8-4CFD-8D9C-4C86E32710A0}">
      <dsp:nvSpPr>
        <dsp:cNvPr id="0" name=""/>
        <dsp:cNvSpPr/>
      </dsp:nvSpPr>
      <dsp:spPr>
        <a:xfrm>
          <a:off x="457924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2008</a:t>
          </a:r>
        </a:p>
      </dsp:txBody>
      <dsp:txXfrm>
        <a:off x="4706200" y="225496"/>
        <a:ext cx="380876" cy="253917"/>
      </dsp:txXfrm>
    </dsp:sp>
    <dsp:sp modelId="{633C7F45-AC02-4494-834F-8099234E8B3B}">
      <dsp:nvSpPr>
        <dsp:cNvPr id="0" name=""/>
        <dsp:cNvSpPr/>
      </dsp:nvSpPr>
      <dsp:spPr>
        <a:xfrm>
          <a:off x="508707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2009</a:t>
          </a:r>
        </a:p>
      </dsp:txBody>
      <dsp:txXfrm>
        <a:off x="5214035" y="225496"/>
        <a:ext cx="380876" cy="253917"/>
      </dsp:txXfrm>
    </dsp:sp>
    <dsp:sp modelId="{D5928987-C016-4EDD-A96E-32F277803745}">
      <dsp:nvSpPr>
        <dsp:cNvPr id="0" name=""/>
        <dsp:cNvSpPr/>
      </dsp:nvSpPr>
      <dsp:spPr>
        <a:xfrm>
          <a:off x="559491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2010</a:t>
          </a:r>
        </a:p>
      </dsp:txBody>
      <dsp:txXfrm>
        <a:off x="5721870" y="225496"/>
        <a:ext cx="380876" cy="253917"/>
      </dsp:txXfrm>
    </dsp:sp>
    <dsp:sp modelId="{1BD9BEDB-D26E-435D-B016-A414229DF997}">
      <dsp:nvSpPr>
        <dsp:cNvPr id="0" name=""/>
        <dsp:cNvSpPr/>
      </dsp:nvSpPr>
      <dsp:spPr>
        <a:xfrm>
          <a:off x="6102745"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2011</a:t>
          </a:r>
        </a:p>
      </dsp:txBody>
      <dsp:txXfrm>
        <a:off x="6229704" y="225496"/>
        <a:ext cx="380876" cy="253917"/>
      </dsp:txXfrm>
    </dsp:sp>
    <dsp:sp modelId="{34D6BDF3-27D2-40B1-B3E4-F296C6FB99E6}">
      <dsp:nvSpPr>
        <dsp:cNvPr id="0" name=""/>
        <dsp:cNvSpPr/>
      </dsp:nvSpPr>
      <dsp:spPr>
        <a:xfrm>
          <a:off x="661058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2012</a:t>
          </a:r>
        </a:p>
      </dsp:txBody>
      <dsp:txXfrm>
        <a:off x="6737539" y="225496"/>
        <a:ext cx="380876" cy="253917"/>
      </dsp:txXfrm>
    </dsp:sp>
    <dsp:sp modelId="{72761FA0-C4A2-4E81-A61F-09DBD3E6F192}">
      <dsp:nvSpPr>
        <dsp:cNvPr id="0" name=""/>
        <dsp:cNvSpPr/>
      </dsp:nvSpPr>
      <dsp:spPr>
        <a:xfrm>
          <a:off x="7118415"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2013</a:t>
          </a:r>
        </a:p>
      </dsp:txBody>
      <dsp:txXfrm>
        <a:off x="7245374" y="225496"/>
        <a:ext cx="380876" cy="253917"/>
      </dsp:txXfrm>
    </dsp:sp>
    <dsp:sp modelId="{F2C27029-DA29-4EAE-A95D-4F799C47233E}">
      <dsp:nvSpPr>
        <dsp:cNvPr id="0" name=""/>
        <dsp:cNvSpPr/>
      </dsp:nvSpPr>
      <dsp:spPr>
        <a:xfrm>
          <a:off x="762625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2014</a:t>
          </a:r>
        </a:p>
      </dsp:txBody>
      <dsp:txXfrm>
        <a:off x="7753209" y="225496"/>
        <a:ext cx="380876" cy="253917"/>
      </dsp:txXfrm>
    </dsp:sp>
    <dsp:sp modelId="{4FDAC698-6722-4CF2-A4E7-C1366BBD01FF}">
      <dsp:nvSpPr>
        <dsp:cNvPr id="0" name=""/>
        <dsp:cNvSpPr/>
      </dsp:nvSpPr>
      <dsp:spPr>
        <a:xfrm>
          <a:off x="813408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8261044" y="225496"/>
        <a:ext cx="380876" cy="253917"/>
      </dsp:txXfrm>
    </dsp:sp>
    <dsp:sp modelId="{814C29E1-EFC2-4D33-B32A-9C7E43AE66F5}">
      <dsp:nvSpPr>
        <dsp:cNvPr id="0" name=""/>
        <dsp:cNvSpPr/>
      </dsp:nvSpPr>
      <dsp:spPr>
        <a:xfrm>
          <a:off x="8641920" y="225496"/>
          <a:ext cx="634793" cy="253917"/>
        </a:xfrm>
        <a:prstGeom prst="chevron">
          <a:avLst/>
        </a:prstGeom>
        <a:solidFill>
          <a:srgbClr val="5D3E35"/>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Arial"/>
              <a:ea typeface="+mn-ea"/>
              <a:cs typeface="+mn-cs"/>
            </a:rPr>
            <a:t>2016</a:t>
          </a:r>
        </a:p>
      </dsp:txBody>
      <dsp:txXfrm>
        <a:off x="8768879" y="225496"/>
        <a:ext cx="380876" cy="253917"/>
      </dsp:txXfrm>
    </dsp:sp>
    <dsp:sp modelId="{397AF4DE-6B08-4B36-B943-0C7A11D26B12}">
      <dsp:nvSpPr>
        <dsp:cNvPr id="0" name=""/>
        <dsp:cNvSpPr/>
      </dsp:nvSpPr>
      <dsp:spPr>
        <a:xfrm>
          <a:off x="914975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9276714" y="225496"/>
        <a:ext cx="380876" cy="2539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3/28/2019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3/28/2019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image" Target="../media/image196.png"/><Relationship Id="rId4" Type="http://schemas.openxmlformats.org/officeDocument/2006/relationships/image" Target="../media/image195.png"/></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532338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74075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51787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96075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938" y="381000"/>
            <a:ext cx="6080125"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dirty="0"/>
          </a:p>
        </p:txBody>
      </p:sp>
    </p:spTree>
    <p:extLst>
      <p:ext uri="{BB962C8B-B14F-4D97-AF65-F5344CB8AC3E}">
        <p14:creationId xmlns:p14="http://schemas.microsoft.com/office/powerpoint/2010/main" val="225302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29193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21</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198009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865655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5</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120380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324537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a:t>
            </a:r>
            <a:r>
              <a:rPr lang="en-US" baseline="0" dirty="0"/>
              <a:t> mapped to design.  Should we mention?  Talk about the linking part. </a:t>
            </a:r>
          </a:p>
          <a:p>
            <a:r>
              <a:rPr lang="en-US" baseline="0" dirty="0"/>
              <a:t>“design testability” … has the design been fully exercised.   Coverage.</a:t>
            </a:r>
          </a:p>
          <a:p>
            <a:r>
              <a:rPr lang="en-US" baseline="0" dirty="0"/>
              <a:t>“</a:t>
            </a:r>
            <a:r>
              <a:rPr lang="en-US" b="1" baseline="0" dirty="0"/>
              <a:t>measure test completeness</a:t>
            </a:r>
            <a:r>
              <a:rPr lang="en-US" baseline="0" dirty="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r>
              <a:rPr lang="en-US" sz="1200" dirty="0">
                <a:latin typeface="+mn-lt"/>
              </a:rPr>
              <a:t>Test completeness of the model and execution paths</a:t>
            </a:r>
          </a:p>
          <a:p>
            <a:r>
              <a:rPr lang="en-US" sz="1200" dirty="0">
                <a:latin typeface="+mn-lt"/>
              </a:rPr>
              <a:t>Data collected during simulation</a:t>
            </a:r>
          </a:p>
          <a:p>
            <a:pPr marL="171450" indent="-171450">
              <a:buFont typeface="Arial" charset="0"/>
              <a:buChar char="•"/>
            </a:pPr>
            <a:r>
              <a:rPr lang="en-US" baseline="0" dirty="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90271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6</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257651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790316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65914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3801855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Handoff to Chuck at end of slide.</a:t>
            </a:r>
          </a:p>
          <a:p>
            <a:endParaRPr lang="en-US" dirty="0"/>
          </a:p>
          <a:p>
            <a:r>
              <a:rPr lang="en-US" dirty="0"/>
              <a:t>NV: keep</a:t>
            </a:r>
            <a:r>
              <a:rPr lang="en-US" baseline="0" dirty="0"/>
              <a:t> abreast </a:t>
            </a:r>
            <a:r>
              <a:rPr lang="en-US" baseline="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a:p>
            <a:r>
              <a:rPr lang="en-US" dirty="0"/>
              <a:t>Do you expect my calibrators to be doing this?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8</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Failure in Model with Simulink Design Verifier </a:t>
            </a:r>
          </a:p>
          <a:p>
            <a:endParaRPr lang="en-US" dirty="0"/>
          </a:p>
          <a:p>
            <a:r>
              <a:rPr lang="en-US" dirty="0"/>
              <a:t>Are this simply</a:t>
            </a:r>
            <a:r>
              <a:rPr lang="en-US" baseline="0" dirty="0"/>
              <a:t> blocks in </a:t>
            </a:r>
            <a:r>
              <a:rPr lang="en-US" baseline="0" dirty="0" err="1"/>
              <a:t>Simulnk</a:t>
            </a:r>
            <a:r>
              <a:rPr lang="en-US" baseline="0" dirty="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249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9</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76</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864163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77</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a:p>
          <a:p>
            <a:pPr eaLnBrk="1" hangingPunct="1">
              <a:spcBef>
                <a:spcPct val="0"/>
              </a:spcBef>
            </a:pPr>
            <a:r>
              <a:rPr lang="en-US" b="1" dirty="0"/>
              <a:t>Public Instructor-led Training</a:t>
            </a:r>
            <a:br>
              <a:rPr lang="en-US" dirty="0"/>
            </a:br>
            <a:r>
              <a:rPr lang="en-US" dirty="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a:t>München</a:t>
            </a:r>
            <a:r>
              <a:rPr lang="en-US" dirty="0"/>
              <a:t> ,            or Bangalore, you can find hands-on training at a location near you. </a:t>
            </a:r>
          </a:p>
          <a:p>
            <a:pPr eaLnBrk="1" hangingPunct="1">
              <a:spcBef>
                <a:spcPct val="0"/>
              </a:spcBef>
            </a:pPr>
            <a:endParaRPr lang="en-US" dirty="0"/>
          </a:p>
          <a:p>
            <a:pPr eaLnBrk="1" hangingPunct="1">
              <a:spcBef>
                <a:spcPct val="0"/>
              </a:spcBef>
            </a:pPr>
            <a:r>
              <a:rPr lang="en-US" b="1" dirty="0"/>
              <a:t>On-Site Instructor-led Training</a:t>
            </a:r>
          </a:p>
          <a:p>
            <a:pPr eaLnBrk="1" hangingPunct="1">
              <a:spcBef>
                <a:spcPct val="0"/>
              </a:spcBef>
            </a:pPr>
            <a:r>
              <a:rPr lang="en-US" dirty="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a:p>
          <a:p>
            <a:pPr eaLnBrk="1" hangingPunct="1">
              <a:spcBef>
                <a:spcPct val="0"/>
              </a:spcBef>
            </a:pPr>
            <a:r>
              <a:rPr lang="en-US" b="1" dirty="0"/>
              <a:t>Instructor-led E-Learning</a:t>
            </a:r>
            <a:br>
              <a:rPr lang="en-US" dirty="0"/>
            </a:br>
            <a:r>
              <a:rPr lang="en-US" dirty="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a:p>
          <a:p>
            <a:pPr eaLnBrk="1" hangingPunct="1">
              <a:spcBef>
                <a:spcPct val="0"/>
              </a:spcBef>
            </a:pPr>
            <a:r>
              <a:rPr lang="en-US" b="1" dirty="0"/>
              <a:t>Course Topics </a:t>
            </a:r>
          </a:p>
          <a:p>
            <a:pPr eaLnBrk="1" hangingPunct="1">
              <a:spcBef>
                <a:spcPct val="0"/>
              </a:spcBef>
            </a:pPr>
            <a:r>
              <a:rPr lang="en-US" dirty="0"/>
              <a:t>The MathWorks offers introductory and intermediate courses in MATLAB, Simulink and </a:t>
            </a:r>
            <a:r>
              <a:rPr lang="en-US" dirty="0" err="1"/>
              <a:t>Stateflow</a:t>
            </a:r>
            <a:r>
              <a:rPr lang="en-US" dirty="0"/>
              <a:t>, as well as advanced courses              in subjects such as control design, signal and image processing, test and measurement, optimization, statistics and financial analysis.</a:t>
            </a:r>
          </a:p>
          <a:p>
            <a:pPr eaLnBrk="1" hangingPunct="1">
              <a:spcBef>
                <a:spcPct val="0"/>
              </a:spcBef>
            </a:pPr>
            <a:endParaRPr lang="en-US" dirty="0"/>
          </a:p>
          <a:p>
            <a:pPr eaLnBrk="1" hangingPunct="1">
              <a:spcBef>
                <a:spcPct val="0"/>
              </a:spcBef>
            </a:pPr>
            <a:r>
              <a:rPr lang="en-US" dirty="0"/>
              <a:t>For course information and the latest training schedule and locations:</a:t>
            </a:r>
          </a:p>
          <a:p>
            <a:pPr eaLnBrk="1" hangingPunct="1">
              <a:spcBef>
                <a:spcPct val="0"/>
              </a:spcBef>
            </a:pPr>
            <a:r>
              <a:rPr lang="en-US" b="1" dirty="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10846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95395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19370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86517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a:t>Click to add b</a:t>
            </a:r>
            <a:r>
              <a:rPr lang="en-US" sz="1800" dirty="0">
                <a:solidFill>
                  <a:prstClr val="black"/>
                </a:solidFill>
              </a:rPr>
              <a:t>rief summary and benefits of feature (ideally three bullets)</a:t>
            </a:r>
          </a:p>
          <a:p>
            <a:pPr lvl="1"/>
            <a:r>
              <a:rPr lang="en-US" dirty="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a:t>Click to add headline</a:t>
            </a:r>
            <a:r>
              <a:rPr lang="en-US" sz="2000" b="1" dirty="0">
                <a:solidFill>
                  <a:prstClr val="black"/>
                </a:solidFill>
              </a:rPr>
              <a:t> providing value of feature</a:t>
            </a:r>
            <a:endParaRPr lang="en-US" dirty="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a:t>Click to add </a:t>
            </a:r>
            <a:r>
              <a:rPr lang="en-US" sz="1600" dirty="0" err="1">
                <a:latin typeface="Courier New" pitchFamily="49" charset="0"/>
                <a:cs typeface="Courier New" pitchFamily="49" charset="0"/>
              </a:rPr>
              <a:t>product_example_name</a:t>
            </a:r>
            <a:r>
              <a:rPr lang="en-US" sz="1600"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9" name="Picture 8" descr="logo647.png"/>
          <p:cNvPicPr>
            <a:picLocks noChangeAspect="1"/>
          </p:cNvPicPr>
          <p:nvPr/>
        </p:nvPicPr>
        <p:blipFill>
          <a:blip r:embed="rId12"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8" r:id="rId10"/>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6.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0.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8.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5.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4.xml"/><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5.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7.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notesSlide" Target="../notesSlides/notesSlide29.xml"/><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0.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notesSlide" Target="../notesSlides/notesSlide34.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notesSlide" Target="../notesSlides/notesSlide41.xml"/><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notesSlide" Target="../notesSlides/notesSlide42.xml"/><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slideLayout" Target="../slideLayouts/slideLayout2.xml"/><Relationship Id="rId16" Type="http://schemas.openxmlformats.org/officeDocument/2006/relationships/image" Target="../media/image168.png"/><Relationship Id="rId1" Type="http://schemas.openxmlformats.org/officeDocument/2006/relationships/tags" Target="../tags/tag40.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notesSlide" Target="../notesSlides/notesSlide43.xml"/><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slideLayout" Target="../slideLayouts/slideLayout2.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tags" Target="../tags/tag4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75.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hyperlink" Target="http://www.mathworks.com/services/training/cours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19" y="914400"/>
            <a:ext cx="9201229" cy="1353072"/>
          </a:xfrm>
        </p:spPr>
        <p:txBody>
          <a:bodyPr/>
          <a:lstStyle/>
          <a:p>
            <a:r>
              <a:rPr lang="de-DE" sz="3600" dirty="0"/>
              <a:t>Model-Based Verification &amp; Validation:</a:t>
            </a:r>
            <a:br>
              <a:rPr lang="de-DE" sz="3600" dirty="0"/>
            </a:br>
            <a:br>
              <a:rPr lang="de-DE" sz="3600" dirty="0"/>
            </a:br>
            <a:r>
              <a:rPr lang="de-DE" sz="3600" i="1" dirty="0"/>
              <a:t>Gaining confidence in your design</a:t>
            </a:r>
            <a:br>
              <a:rPr lang="de-DE" sz="3600" dirty="0"/>
            </a:br>
            <a:endParaRPr lang="de-DE" sz="3600" dirty="0"/>
          </a:p>
        </p:txBody>
      </p:sp>
      <p:sp>
        <p:nvSpPr>
          <p:cNvPr id="6" name="Subtitle 2"/>
          <p:cNvSpPr txBox="1">
            <a:spLocks/>
          </p:cNvSpPr>
          <p:nvPr/>
        </p:nvSpPr>
        <p:spPr>
          <a:xfrm>
            <a:off x="911424" y="5029200"/>
            <a:ext cx="9217025" cy="82928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dirty="0">
                <a:solidFill>
                  <a:schemeClr val="bg1">
                    <a:lumMod val="50000"/>
                  </a:schemeClr>
                </a:solidFill>
              </a:rPr>
              <a:t>28 March 2019</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mc:AlternateContent xmlns:mc="http://schemas.openxmlformats.org/markup-compatibility/2006" xmlns:p14="http://schemas.microsoft.com/office/powerpoint/2010/main">
    <mc:Choice Requires="p14">
      <p:transition spd="slow" p14:dur="2000" advTm="6249"/>
    </mc:Choice>
    <mc:Fallback xmlns="">
      <p:transition spd="slow" advTm="62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3948773" y="952500"/>
            <a:ext cx="7024027" cy="5486400"/>
          </a:xfrm>
          <a:prstGeom prst="rect">
            <a:avLst/>
          </a:prstGeom>
        </p:spPr>
      </p:pic>
      <p:pic>
        <p:nvPicPr>
          <p:cNvPr id="6" name="Picture 5"/>
          <p:cNvPicPr>
            <a:picLocks noChangeAspect="1"/>
          </p:cNvPicPr>
          <p:nvPr/>
        </p:nvPicPr>
        <p:blipFill>
          <a:blip r:embed="rId5"/>
          <a:stretch>
            <a:fillRect/>
          </a:stretch>
        </p:blipFill>
        <p:spPr>
          <a:xfrm>
            <a:off x="3912831" y="1143000"/>
            <a:ext cx="7846161" cy="5204249"/>
          </a:xfrm>
          <a:prstGeom prst="rect">
            <a:avLst/>
          </a:prstGeom>
        </p:spPr>
      </p:pic>
      <p:pic>
        <p:nvPicPr>
          <p:cNvPr id="11" name="Picture 10"/>
          <p:cNvPicPr>
            <a:picLocks noChangeAspect="1"/>
          </p:cNvPicPr>
          <p:nvPr/>
        </p:nvPicPr>
        <p:blipFill>
          <a:blip r:embed="rId6"/>
          <a:stretch>
            <a:fillRect/>
          </a:stretch>
        </p:blipFill>
        <p:spPr>
          <a:xfrm>
            <a:off x="3377478" y="2206172"/>
            <a:ext cx="5385522" cy="4347028"/>
          </a:xfrm>
          <a:prstGeom prst="rect">
            <a:avLst/>
          </a:prstGeom>
        </p:spPr>
      </p:pic>
      <p:pic>
        <p:nvPicPr>
          <p:cNvPr id="8" name="Picture 2" descr="C:\Users\colosky\AppData\Local\Temp\SNAGHTML2e97a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951227"/>
            <a:ext cx="8915400" cy="37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losky\AppData\Local\Temp\SNAGHTML26a4a6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835" y="2133600"/>
            <a:ext cx="4314765" cy="3646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52360" y="2610440"/>
            <a:ext cx="777240" cy="58996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15" name="TextBox 14"/>
          <p:cNvSpPr txBox="1"/>
          <p:nvPr/>
        </p:nvSpPr>
        <p:spPr>
          <a:xfrm>
            <a:off x="9503272" y="2686050"/>
            <a:ext cx="1500007" cy="246888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2" name="Title 1"/>
          <p:cNvSpPr>
            <a:spLocks noGrp="1"/>
          </p:cNvSpPr>
          <p:nvPr>
            <p:ph type="title"/>
          </p:nvPr>
        </p:nvSpPr>
        <p:spPr>
          <a:xfrm>
            <a:off x="381000" y="304801"/>
            <a:ext cx="9601200" cy="914399"/>
          </a:xfrm>
        </p:spPr>
        <p:txBody>
          <a:bodyPr/>
          <a:lstStyle/>
          <a:p>
            <a:r>
              <a:rPr lang="en-US" b="1" dirty="0"/>
              <a:t>Early Ad-hoc (Interactive) Testing with Simulink Test</a:t>
            </a:r>
          </a:p>
        </p:txBody>
      </p:sp>
      <p:sp>
        <p:nvSpPr>
          <p:cNvPr id="10" name="TextBox 9"/>
          <p:cNvSpPr txBox="1"/>
          <p:nvPr/>
        </p:nvSpPr>
        <p:spPr>
          <a:xfrm>
            <a:off x="124711" y="1410133"/>
            <a:ext cx="2935012" cy="5066867"/>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support Ad-hoc testing </a:t>
            </a:r>
          </a:p>
          <a:p>
            <a:pPr marL="176213" indent="-176213"/>
            <a:endParaRPr lang="en-US" sz="2000" i="1" dirty="0"/>
          </a:p>
          <a:p>
            <a:pPr marL="176213" indent="-176213"/>
            <a:r>
              <a:rPr lang="en-US" sz="2000" i="1" dirty="0"/>
              <a:t>Verify required behavior with Test Assessment Blocks</a:t>
            </a:r>
          </a:p>
          <a:p>
            <a:pPr marL="176213" indent="-176213"/>
            <a:endParaRPr lang="en-US" sz="2000" i="1" dirty="0"/>
          </a:p>
          <a:p>
            <a:pPr marL="176213" indent="-176213"/>
            <a:r>
              <a:rPr lang="en-US" sz="2000" i="1" dirty="0"/>
              <a:t>Build a user interface panel with Dashboard Blocks</a:t>
            </a:r>
          </a:p>
          <a:p>
            <a:pPr marL="176213" indent="-176213"/>
            <a:endParaRPr lang="en-US" sz="2000" i="1" dirty="0"/>
          </a:p>
          <a:p>
            <a:pPr marL="176213" indent="-176213"/>
            <a:r>
              <a:rPr lang="en-US" sz="2000" i="1" dirty="0"/>
              <a:t>Debug with Simulation Data Inspector and model breakpoints</a:t>
            </a:r>
          </a:p>
        </p:txBody>
      </p:sp>
      <p:pic>
        <p:nvPicPr>
          <p:cNvPr id="13" name="Picture 8" descr="C:\Users\colosky\AppData\Local\Temp\SNAGHTML26e55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245" y="1565136"/>
            <a:ext cx="5084755" cy="4549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7791450" y="2328398"/>
            <a:ext cx="4252147" cy="3116544"/>
          </a:xfrm>
          <a:prstGeom prst="rect">
            <a:avLst/>
          </a:prstGeom>
        </p:spPr>
      </p:pic>
      <p:pic>
        <p:nvPicPr>
          <p:cNvPr id="1036" name="Picture 12" descr="C:\Users\colosky\AppData\Local\Temp\SNAGHTML2716b3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333" y="1284549"/>
            <a:ext cx="7463389" cy="4788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colosky\AppData\Local\Temp\SNAGHTML10e0cd8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4813" y="4518430"/>
            <a:ext cx="4506652" cy="1882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losky\AppData\Local\Temp\SNAGHTML1a2e09dc.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122" y="3417571"/>
            <a:ext cx="2870878" cy="2221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colosky\AppData\Local\Temp\SNAGHTML10e2cf7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3395" y="1066800"/>
            <a:ext cx="4488070" cy="1750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5"/>
          <a:stretch>
            <a:fillRect/>
          </a:stretch>
        </p:blipFill>
        <p:spPr>
          <a:xfrm>
            <a:off x="3397869" y="1276350"/>
            <a:ext cx="7419515" cy="4720138"/>
          </a:xfrm>
          <a:prstGeom prst="rect">
            <a:avLst/>
          </a:prstGeom>
        </p:spPr>
      </p:pic>
      <p:sp>
        <p:nvSpPr>
          <p:cNvPr id="17" name="TextBox 16"/>
          <p:cNvSpPr txBox="1"/>
          <p:nvPr/>
        </p:nvSpPr>
        <p:spPr>
          <a:xfrm flipH="1">
            <a:off x="3684231" y="5845314"/>
            <a:ext cx="7136169"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early ad-hoc testing with interactive </a:t>
            </a:r>
            <a:r>
              <a:rPr lang="en-US" sz="2000" i="1" u="sng" dirty="0">
                <a:solidFill>
                  <a:schemeClr val="bg1"/>
                </a:solidFill>
                <a:latin typeface="Arial" pitchFamily="34" charset="0"/>
                <a:cs typeface="Arial" pitchFamily="34" charset="0"/>
              </a:rPr>
              <a:t>test harness</a:t>
            </a:r>
            <a:r>
              <a:rPr lang="en-US" sz="2000" i="1" dirty="0">
                <a:solidFill>
                  <a:schemeClr val="bg1"/>
                </a:solidFill>
                <a:latin typeface="Arial" pitchFamily="34" charset="0"/>
                <a:cs typeface="Arial" pitchFamily="34" charset="0"/>
              </a:rPr>
              <a:t> creation and online </a:t>
            </a:r>
            <a:r>
              <a:rPr lang="en-US" sz="2000" i="1" u="sng" dirty="0">
                <a:solidFill>
                  <a:schemeClr val="bg1"/>
                </a:solidFill>
                <a:latin typeface="Arial" pitchFamily="34" charset="0"/>
                <a:cs typeface="Arial" pitchFamily="34" charset="0"/>
              </a:rPr>
              <a:t>test assessments</a:t>
            </a:r>
            <a:r>
              <a:rPr lang="en-US" sz="2000" i="1" dirty="0">
                <a:solidFill>
                  <a:schemeClr val="bg1"/>
                </a:solidFill>
                <a:latin typeface="Arial" pitchFamily="34" charset="0"/>
                <a:cs typeface="Arial" pitchFamily="34" charset="0"/>
              </a:rPr>
              <a:t>.  </a:t>
            </a:r>
          </a:p>
        </p:txBody>
      </p:sp>
    </p:spTree>
    <p:custDataLst>
      <p:tags r:id="rId1"/>
    </p:custDataLst>
    <p:extLst>
      <p:ext uri="{BB962C8B-B14F-4D97-AF65-F5344CB8AC3E}">
        <p14:creationId xmlns:p14="http://schemas.microsoft.com/office/powerpoint/2010/main" val="2335831655"/>
      </p:ext>
    </p:extLst>
  </p:cSld>
  <p:clrMapOvr>
    <a:masterClrMapping/>
  </p:clrMapOvr>
  <mc:AlternateContent xmlns:mc="http://schemas.openxmlformats.org/markup-compatibility/2006" xmlns:p14="http://schemas.microsoft.com/office/powerpoint/2010/main">
    <mc:Choice Requires="p14">
      <p:transition spd="slow" p14:dur="2000" advTm="45376"/>
    </mc:Choice>
    <mc:Fallback xmlns="">
      <p:transition spd="slow" advTm="45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bg/>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uiExpand="1" build="allAtOnce"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10134600" cy="914399"/>
          </a:xfrm>
        </p:spPr>
        <p:txBody>
          <a:bodyPr/>
          <a:lstStyle/>
          <a:p>
            <a:r>
              <a:rPr lang="en-US" dirty="0"/>
              <a:t>Example Workflow: </a:t>
            </a:r>
            <a:r>
              <a:rPr lang="en-US" b="1" dirty="0"/>
              <a:t>Subsystem Testing</a:t>
            </a:r>
          </a:p>
        </p:txBody>
      </p:sp>
      <p:sp>
        <p:nvSpPr>
          <p:cNvPr id="10" name="TextBox 9"/>
          <p:cNvSpPr txBox="1"/>
          <p:nvPr/>
        </p:nvSpPr>
        <p:spPr>
          <a:xfrm>
            <a:off x="124711" y="1714964"/>
            <a:ext cx="2935012" cy="421534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test  the new subsystem</a:t>
            </a:r>
          </a:p>
          <a:p>
            <a:pPr marL="0" indent="0">
              <a:buNone/>
            </a:pPr>
            <a:r>
              <a:rPr lang="en-US" sz="2000" i="1" dirty="0"/>
              <a:t> </a:t>
            </a:r>
          </a:p>
          <a:p>
            <a:pPr marL="176213" indent="-176213"/>
            <a:r>
              <a:rPr lang="en-US" sz="2000" i="1" dirty="0"/>
              <a:t>Verify behavior with Dashboard Blocks</a:t>
            </a:r>
          </a:p>
          <a:p>
            <a:pPr marL="176213" indent="-176213"/>
            <a:endParaRPr lang="en-US" sz="2000" i="1" dirty="0"/>
          </a:p>
          <a:p>
            <a:pPr marL="176213" indent="-176213"/>
            <a:r>
              <a:rPr lang="en-US" sz="2000" i="1" dirty="0"/>
              <a:t>Changes in harness synchronized back to component</a:t>
            </a:r>
          </a:p>
        </p:txBody>
      </p:sp>
      <p:pic>
        <p:nvPicPr>
          <p:cNvPr id="12" name="Picture 11"/>
          <p:cNvPicPr>
            <a:picLocks noChangeAspect="1"/>
          </p:cNvPicPr>
          <p:nvPr/>
        </p:nvPicPr>
        <p:blipFill>
          <a:blip r:embed="rId4"/>
          <a:stretch>
            <a:fillRect/>
          </a:stretch>
        </p:blipFill>
        <p:spPr>
          <a:xfrm>
            <a:off x="3233526" y="1219200"/>
            <a:ext cx="8567286" cy="4812771"/>
          </a:xfrm>
          <a:prstGeom prst="rect">
            <a:avLst/>
          </a:prstGeom>
        </p:spPr>
      </p:pic>
      <p:pic>
        <p:nvPicPr>
          <p:cNvPr id="11" name="Picture 10"/>
          <p:cNvPicPr>
            <a:picLocks noChangeAspect="1"/>
          </p:cNvPicPr>
          <p:nvPr/>
        </p:nvPicPr>
        <p:blipFill>
          <a:blip r:embed="rId5"/>
          <a:stretch>
            <a:fillRect/>
          </a:stretch>
        </p:blipFill>
        <p:spPr>
          <a:xfrm>
            <a:off x="4190015" y="5546318"/>
            <a:ext cx="7087585" cy="1165379"/>
          </a:xfrm>
          <a:prstGeom prst="rect">
            <a:avLst/>
          </a:prstGeom>
        </p:spPr>
      </p:pic>
      <p:sp>
        <p:nvSpPr>
          <p:cNvPr id="16" name="Rectangle: Rounded Corners 15"/>
          <p:cNvSpPr/>
          <p:nvPr/>
        </p:nvSpPr>
        <p:spPr>
          <a:xfrm>
            <a:off x="4800600" y="3048000"/>
            <a:ext cx="1905000" cy="1035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C:\Users\colosky\AppData\Local\Temp\SNAGHTML7421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350" y="1877382"/>
            <a:ext cx="4778650" cy="254221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p:cNvSpPr/>
          <p:nvPr/>
        </p:nvSpPr>
        <p:spPr>
          <a:xfrm>
            <a:off x="6087651" y="3640375"/>
            <a:ext cx="541749" cy="4774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9" name="Picture 18"/>
          <p:cNvPicPr>
            <a:picLocks noChangeAspect="1"/>
          </p:cNvPicPr>
          <p:nvPr/>
        </p:nvPicPr>
        <p:blipFill>
          <a:blip r:embed="rId7"/>
          <a:stretch>
            <a:fillRect/>
          </a:stretch>
        </p:blipFill>
        <p:spPr>
          <a:xfrm>
            <a:off x="4461626" y="1993835"/>
            <a:ext cx="6945806" cy="3657600"/>
          </a:xfrm>
          <a:prstGeom prst="rect">
            <a:avLst/>
          </a:prstGeom>
        </p:spPr>
      </p:pic>
      <p:pic>
        <p:nvPicPr>
          <p:cNvPr id="20" name="Picture 19"/>
          <p:cNvPicPr>
            <a:picLocks noChangeAspect="1"/>
          </p:cNvPicPr>
          <p:nvPr/>
        </p:nvPicPr>
        <p:blipFill>
          <a:blip r:embed="rId8"/>
          <a:stretch>
            <a:fillRect/>
          </a:stretch>
        </p:blipFill>
        <p:spPr>
          <a:xfrm>
            <a:off x="3298703" y="1340721"/>
            <a:ext cx="8740897" cy="4602879"/>
          </a:xfrm>
          <a:prstGeom prst="rect">
            <a:avLst/>
          </a:prstGeom>
        </p:spPr>
      </p:pic>
      <p:sp>
        <p:nvSpPr>
          <p:cNvPr id="23" name="Rectangle: Rounded Corners 22"/>
          <p:cNvSpPr/>
          <p:nvPr/>
        </p:nvSpPr>
        <p:spPr>
          <a:xfrm>
            <a:off x="7554141" y="3655615"/>
            <a:ext cx="1760949" cy="12993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flipH="1">
            <a:off x="3765888" y="5941344"/>
            <a:ext cx="7511712"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testing of the subsystem feature during development with </a:t>
            </a:r>
            <a:r>
              <a:rPr lang="en-US" sz="2000" i="1" u="sng" dirty="0">
                <a:solidFill>
                  <a:schemeClr val="bg1"/>
                </a:solidFill>
                <a:latin typeface="Arial" pitchFamily="34" charset="0"/>
                <a:cs typeface="Arial" pitchFamily="34" charset="0"/>
              </a:rPr>
              <a:t>subsystem harness</a:t>
            </a:r>
            <a:r>
              <a:rPr lang="en-US" sz="2000" i="1" dirty="0">
                <a:solidFill>
                  <a:schemeClr val="bg1"/>
                </a:solidFill>
                <a:latin typeface="Arial" pitchFamily="34" charset="0"/>
                <a:cs typeface="Arial" pitchFamily="34" charset="0"/>
              </a:rPr>
              <a:t> creation.</a:t>
            </a:r>
          </a:p>
        </p:txBody>
      </p:sp>
      <p:pic>
        <p:nvPicPr>
          <p:cNvPr id="21" name="Picture 20"/>
          <p:cNvPicPr>
            <a:picLocks noChangeAspect="1"/>
          </p:cNvPicPr>
          <p:nvPr/>
        </p:nvPicPr>
        <p:blipFill>
          <a:blip r:embed="rId9"/>
          <a:stretch>
            <a:fillRect/>
          </a:stretch>
        </p:blipFill>
        <p:spPr>
          <a:xfrm>
            <a:off x="4636594" y="1676400"/>
            <a:ext cx="6945806" cy="3657600"/>
          </a:xfrm>
          <a:prstGeom prst="rect">
            <a:avLst/>
          </a:prstGeom>
        </p:spPr>
      </p:pic>
      <p:pic>
        <p:nvPicPr>
          <p:cNvPr id="22" name="Picture 21"/>
          <p:cNvPicPr>
            <a:picLocks noChangeAspect="1"/>
          </p:cNvPicPr>
          <p:nvPr/>
        </p:nvPicPr>
        <p:blipFill>
          <a:blip r:embed="rId10"/>
          <a:stretch>
            <a:fillRect/>
          </a:stretch>
        </p:blipFill>
        <p:spPr>
          <a:xfrm>
            <a:off x="4636594" y="1676400"/>
            <a:ext cx="6945806" cy="3657600"/>
          </a:xfrm>
          <a:prstGeom prst="rect">
            <a:avLst/>
          </a:prstGeom>
        </p:spPr>
      </p:pic>
      <p:pic>
        <p:nvPicPr>
          <p:cNvPr id="25" name="Picture 24"/>
          <p:cNvPicPr>
            <a:picLocks noChangeAspect="1"/>
          </p:cNvPicPr>
          <p:nvPr/>
        </p:nvPicPr>
        <p:blipFill>
          <a:blip r:embed="rId11"/>
          <a:stretch>
            <a:fillRect/>
          </a:stretch>
        </p:blipFill>
        <p:spPr>
          <a:xfrm>
            <a:off x="3268223" y="1340721"/>
            <a:ext cx="8740897" cy="4602879"/>
          </a:xfrm>
          <a:prstGeom prst="rect">
            <a:avLst/>
          </a:prstGeom>
        </p:spPr>
      </p:pic>
      <p:pic>
        <p:nvPicPr>
          <p:cNvPr id="26" name="Picture 25"/>
          <p:cNvPicPr>
            <a:picLocks noChangeAspect="1"/>
          </p:cNvPicPr>
          <p:nvPr/>
        </p:nvPicPr>
        <p:blipFill>
          <a:blip r:embed="rId12"/>
          <a:stretch>
            <a:fillRect/>
          </a:stretch>
        </p:blipFill>
        <p:spPr>
          <a:xfrm>
            <a:off x="4131206" y="1648640"/>
            <a:ext cx="6945806" cy="3657600"/>
          </a:xfrm>
          <a:prstGeom prst="rect">
            <a:avLst/>
          </a:prstGeom>
        </p:spPr>
      </p:pic>
    </p:spTree>
    <p:custDataLst>
      <p:tags r:id="rId1"/>
    </p:custDataLst>
    <p:extLst>
      <p:ext uri="{BB962C8B-B14F-4D97-AF65-F5344CB8AC3E}">
        <p14:creationId xmlns:p14="http://schemas.microsoft.com/office/powerpoint/2010/main" val="41507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05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
                                            <p:txEl>
                                              <p:pRg st="4" end="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6" grpId="0" animBg="1"/>
      <p:bldP spid="16" grpId="1" animBg="1"/>
      <p:bldP spid="16" grpId="2" animBg="1"/>
      <p:bldP spid="24" grpId="0" animBg="1"/>
      <p:bldP spid="24" grpId="1" animBg="1"/>
      <p:bldP spid="23" grpId="0" animBg="1"/>
      <p:bldP spid="23" grpId="1"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36"/>
            <a:ext cx="10769600" cy="641215"/>
          </a:xfrm>
        </p:spPr>
        <p:txBody>
          <a:bodyPr/>
          <a:lstStyle/>
          <a:p>
            <a:r>
              <a:rPr lang="en-US" dirty="0"/>
              <a:t>Ad-hoc Testing</a:t>
            </a:r>
          </a:p>
        </p:txBody>
      </p:sp>
      <p:sp>
        <p:nvSpPr>
          <p:cNvPr id="10" name="TextBox 9"/>
          <p:cNvSpPr txBox="1"/>
          <p:nvPr/>
        </p:nvSpPr>
        <p:spPr>
          <a:xfrm>
            <a:off x="705826" y="1053614"/>
            <a:ext cx="10495574" cy="53910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91440" tIns="45720" rIns="91440" bIns="4572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i="1" dirty="0"/>
              <a:t>Early Ad-hoc Testing with Dashboard Blocks, Verify Signals and Breakpoints</a:t>
            </a:r>
          </a:p>
        </p:txBody>
      </p:sp>
      <p:pic>
        <p:nvPicPr>
          <p:cNvPr id="1026" name="Picture 2" descr="C:\Users\colosky\AppData\Local\Temp\SNAGHTML1a23c4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30679"/>
            <a:ext cx="4693564" cy="4840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34000" y="1918928"/>
            <a:ext cx="6363251" cy="4663844"/>
          </a:xfrm>
          <a:prstGeom prst="rect">
            <a:avLst/>
          </a:prstGeom>
        </p:spPr>
      </p:pic>
      <p:pic>
        <p:nvPicPr>
          <p:cNvPr id="1032" name="Picture 8" descr="C:\Users\colosky\AppData\Local\Temp\SNAGHTML1a313a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45" y="1798319"/>
            <a:ext cx="7161756" cy="488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olosky\AppData\Local\Temp\SNAGHTML1a26799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999" y="2065625"/>
            <a:ext cx="5544601" cy="437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31274" y="2966372"/>
            <a:ext cx="3352800" cy="1143000"/>
          </a:xfrm>
          <a:prstGeom prst="rect">
            <a:avLst/>
          </a:prstGeom>
          <a:noFill/>
          <a:ln>
            <a:solidFill>
              <a:srgbClr val="FF0000"/>
            </a:solidFill>
          </a:ln>
        </p:spPr>
        <p:txBody>
          <a:bodyPr wrap="square" rtlCol="0">
            <a:spAutoFit/>
          </a:bodyPr>
          <a:lstStyle/>
          <a:p>
            <a:endParaRPr lang="en-US" sz="2000" dirty="0">
              <a:latin typeface="Arial" pitchFamily="34" charset="0"/>
              <a:cs typeface="Arial" pitchFamily="34" charset="0"/>
            </a:endParaRPr>
          </a:p>
        </p:txBody>
      </p:sp>
      <p:pic>
        <p:nvPicPr>
          <p:cNvPr id="1030" name="Picture 6" descr="C:\Users\colosky\AppData\Local\Temp\SNAGHTML1a2e09d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509" y="3621134"/>
            <a:ext cx="3827837" cy="29616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7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t>Are all requirements implemented?</a:t>
            </a:r>
          </a:p>
          <a:p>
            <a:pPr fontAlgn="base"/>
            <a:r>
              <a:rPr lang="en-US" sz="2800" dirty="0"/>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597101954"/>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Author, Import &amp; Link Requirements</a:t>
            </a:r>
          </a:p>
        </p:txBody>
      </p:sp>
      <p:pic>
        <p:nvPicPr>
          <p:cNvPr id="4" name="Picture 3">
            <a:extLst>
              <a:ext uri="{FF2B5EF4-FFF2-40B4-BE49-F238E27FC236}">
                <a16:creationId xmlns:a16="http://schemas.microsoft.com/office/drawing/2014/main" id="{3980FD83-C93C-4454-BF4B-8D312A9C8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341" y="1238949"/>
            <a:ext cx="7710917" cy="5065331"/>
          </a:xfrm>
          <a:prstGeom prst="rect">
            <a:avLst/>
          </a:prstGeom>
        </p:spPr>
      </p:pic>
      <p:pic>
        <p:nvPicPr>
          <p:cNvPr id="19" name="Picture 18">
            <a:extLst>
              <a:ext uri="{FF2B5EF4-FFF2-40B4-BE49-F238E27FC236}">
                <a16:creationId xmlns:a16="http://schemas.microsoft.com/office/drawing/2014/main" id="{9E67A8D5-CC20-4B06-B3B3-7F7E78363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600200"/>
            <a:ext cx="5196970" cy="3393779"/>
          </a:xfrm>
          <a:prstGeom prst="rect">
            <a:avLst/>
          </a:prstGeom>
        </p:spPr>
      </p:pic>
      <p:pic>
        <p:nvPicPr>
          <p:cNvPr id="8" name="Picture 7">
            <a:extLst>
              <a:ext uri="{FF2B5EF4-FFF2-40B4-BE49-F238E27FC236}">
                <a16:creationId xmlns:a16="http://schemas.microsoft.com/office/drawing/2014/main" id="{803DD576-8BED-4789-8267-2343F5739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940" y="2552412"/>
            <a:ext cx="3124200" cy="2746938"/>
          </a:xfrm>
          <a:prstGeom prst="rect">
            <a:avLst/>
          </a:prstGeom>
        </p:spPr>
      </p:pic>
      <p:pic>
        <p:nvPicPr>
          <p:cNvPr id="10" name="Picture 9">
            <a:extLst>
              <a:ext uri="{FF2B5EF4-FFF2-40B4-BE49-F238E27FC236}">
                <a16:creationId xmlns:a16="http://schemas.microsoft.com/office/drawing/2014/main" id="{5A9F9E79-40CD-4D87-AD92-44E71D0DC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040" y="3000519"/>
            <a:ext cx="3753859" cy="2928180"/>
          </a:xfrm>
          <a:prstGeom prst="rect">
            <a:avLst/>
          </a:prstGeom>
        </p:spPr>
      </p:pic>
      <p:pic>
        <p:nvPicPr>
          <p:cNvPr id="27" name="Picture 26">
            <a:extLst>
              <a:ext uri="{FF2B5EF4-FFF2-40B4-BE49-F238E27FC236}">
                <a16:creationId xmlns:a16="http://schemas.microsoft.com/office/drawing/2014/main" id="{7E02B2AA-DF5C-449A-8097-611F5FE44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097" y="1462130"/>
            <a:ext cx="7899762" cy="4633870"/>
          </a:xfrm>
          <a:prstGeom prst="rect">
            <a:avLst/>
          </a:prstGeom>
        </p:spPr>
      </p:pic>
    </p:spTree>
    <p:custDataLst>
      <p:tags r:id="rId1"/>
    </p:custDataLst>
    <p:extLst>
      <p:ext uri="{BB962C8B-B14F-4D97-AF65-F5344CB8AC3E}">
        <p14:creationId xmlns:p14="http://schemas.microsoft.com/office/powerpoint/2010/main" val="721090276"/>
      </p:ext>
    </p:extLst>
  </p:cSld>
  <p:clrMapOvr>
    <a:masterClrMapping/>
  </p:clrMapOvr>
  <mc:AlternateContent xmlns:mc="http://schemas.openxmlformats.org/markup-compatibility/2006" xmlns:p14="http://schemas.microsoft.com/office/powerpoint/2010/main">
    <mc:Choice Requires="p14">
      <p:transition spd="slow" p14:dur="2000" advTm="16359"/>
    </mc:Choice>
    <mc:Fallback xmlns="">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Link Types and Status</a:t>
            </a:r>
          </a:p>
        </p:txBody>
      </p:sp>
      <p:pic>
        <p:nvPicPr>
          <p:cNvPr id="5" name="Picture 4">
            <a:extLst>
              <a:ext uri="{FF2B5EF4-FFF2-40B4-BE49-F238E27FC236}">
                <a16:creationId xmlns:a16="http://schemas.microsoft.com/office/drawing/2014/main" id="{09ABC49F-5A65-4064-8E46-FDCB0678B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43000"/>
            <a:ext cx="7010400" cy="5450253"/>
          </a:xfrm>
          <a:prstGeom prst="rect">
            <a:avLst/>
          </a:prstGeom>
        </p:spPr>
      </p:pic>
      <p:pic>
        <p:nvPicPr>
          <p:cNvPr id="7" name="Picture 6">
            <a:extLst>
              <a:ext uri="{FF2B5EF4-FFF2-40B4-BE49-F238E27FC236}">
                <a16:creationId xmlns:a16="http://schemas.microsoft.com/office/drawing/2014/main" id="{7894BFB5-E136-4563-A0A0-EFCBC8140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1889567"/>
            <a:ext cx="4160881" cy="2225233"/>
          </a:xfrm>
          <a:prstGeom prst="rect">
            <a:avLst/>
          </a:prstGeom>
        </p:spPr>
      </p:pic>
      <p:pic>
        <p:nvPicPr>
          <p:cNvPr id="10" name="Picture 9">
            <a:extLst>
              <a:ext uri="{FF2B5EF4-FFF2-40B4-BE49-F238E27FC236}">
                <a16:creationId xmlns:a16="http://schemas.microsoft.com/office/drawing/2014/main" id="{0F12F88C-6624-432F-ADE6-0329FA36C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1905000"/>
            <a:ext cx="4427604" cy="2743438"/>
          </a:xfrm>
          <a:prstGeom prst="rect">
            <a:avLst/>
          </a:prstGeom>
        </p:spPr>
      </p:pic>
      <p:pic>
        <p:nvPicPr>
          <p:cNvPr id="16" name="Picture 15">
            <a:extLst>
              <a:ext uri="{FF2B5EF4-FFF2-40B4-BE49-F238E27FC236}">
                <a16:creationId xmlns:a16="http://schemas.microsoft.com/office/drawing/2014/main" id="{42B6492C-42F8-466A-A4AD-BF10FA60AA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447800"/>
            <a:ext cx="7064522" cy="4876800"/>
          </a:xfrm>
          <a:prstGeom prst="rect">
            <a:avLst/>
          </a:prstGeom>
        </p:spPr>
      </p:pic>
    </p:spTree>
    <p:custDataLst>
      <p:tags r:id="rId1"/>
    </p:custDataLst>
    <p:extLst>
      <p:ext uri="{BB962C8B-B14F-4D97-AF65-F5344CB8AC3E}">
        <p14:creationId xmlns:p14="http://schemas.microsoft.com/office/powerpoint/2010/main" val="67000481"/>
      </p:ext>
    </p:extLst>
  </p:cSld>
  <p:clrMapOvr>
    <a:masterClrMapping/>
  </p:clrMapOvr>
  <mc:AlternateContent xmlns:mc="http://schemas.openxmlformats.org/markup-compatibility/2006" xmlns:p14="http://schemas.microsoft.com/office/powerpoint/2010/main">
    <mc:Choice Requires="p14">
      <p:transition spd="slow" p14:dur="2000" advTm="11400"/>
    </mc:Choice>
    <mc:Fallback xmlns="">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a:t>
            </a:r>
            <a:r>
              <a:rPr lang="en-US"/>
              <a:t>Perspective:  Viewing </a:t>
            </a:r>
            <a:r>
              <a:rPr lang="en-US" dirty="0"/>
              <a:t>and Creating Links</a:t>
            </a:r>
          </a:p>
        </p:txBody>
      </p:sp>
      <p:pic>
        <p:nvPicPr>
          <p:cNvPr id="4" name="Picture 3">
            <a:extLst>
              <a:ext uri="{FF2B5EF4-FFF2-40B4-BE49-F238E27FC236}">
                <a16:creationId xmlns:a16="http://schemas.microsoft.com/office/drawing/2014/main" id="{7643BAD6-27CE-40CD-8EF3-9F6E88BD0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157098"/>
            <a:ext cx="6400800" cy="5213372"/>
          </a:xfrm>
          <a:prstGeom prst="rect">
            <a:avLst/>
          </a:prstGeom>
        </p:spPr>
      </p:pic>
      <p:pic>
        <p:nvPicPr>
          <p:cNvPr id="8" name="Picture 7">
            <a:extLst>
              <a:ext uri="{FF2B5EF4-FFF2-40B4-BE49-F238E27FC236}">
                <a16:creationId xmlns:a16="http://schemas.microsoft.com/office/drawing/2014/main" id="{D3503241-D749-4E08-8007-2DAAE8ABD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143000"/>
            <a:ext cx="6858000" cy="5168883"/>
          </a:xfrm>
          <a:prstGeom prst="rect">
            <a:avLst/>
          </a:prstGeom>
        </p:spPr>
      </p:pic>
      <p:pic>
        <p:nvPicPr>
          <p:cNvPr id="12" name="Picture 11">
            <a:extLst>
              <a:ext uri="{FF2B5EF4-FFF2-40B4-BE49-F238E27FC236}">
                <a16:creationId xmlns:a16="http://schemas.microsoft.com/office/drawing/2014/main" id="{28CF0550-B323-437D-BB65-CDC6798F2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990600"/>
            <a:ext cx="6217920" cy="5613562"/>
          </a:xfrm>
          <a:prstGeom prst="rect">
            <a:avLst/>
          </a:prstGeom>
        </p:spPr>
      </p:pic>
      <p:pic>
        <p:nvPicPr>
          <p:cNvPr id="14" name="Picture 13">
            <a:extLst>
              <a:ext uri="{FF2B5EF4-FFF2-40B4-BE49-F238E27FC236}">
                <a16:creationId xmlns:a16="http://schemas.microsoft.com/office/drawing/2014/main" id="{3903443D-361B-41C5-A621-2F93A9AE1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1088808"/>
            <a:ext cx="7098276" cy="5388192"/>
          </a:xfrm>
          <a:prstGeom prst="rect">
            <a:avLst/>
          </a:prstGeom>
        </p:spPr>
      </p:pic>
    </p:spTree>
    <p:custDataLst>
      <p:tags r:id="rId1"/>
    </p:custDataLst>
    <p:extLst>
      <p:ext uri="{BB962C8B-B14F-4D97-AF65-F5344CB8AC3E}">
        <p14:creationId xmlns:p14="http://schemas.microsoft.com/office/powerpoint/2010/main" val="2286667776"/>
      </p:ext>
    </p:extLst>
  </p:cSld>
  <p:clrMapOvr>
    <a:masterClrMapping/>
  </p:clrMapOvr>
  <mc:AlternateContent xmlns:mc="http://schemas.openxmlformats.org/markup-compatibility/2006" xmlns:p14="http://schemas.microsoft.com/office/powerpoint/2010/main">
    <mc:Choice Requires="p14">
      <p:transition spd="slow" p14:dur="2000" advTm="14122"/>
    </mc:Choice>
    <mc:Fallback xmlns="">
      <p:transition spd="slow" advTm="14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WebView Report</a:t>
            </a:r>
          </a:p>
        </p:txBody>
      </p:sp>
      <p:pic>
        <p:nvPicPr>
          <p:cNvPr id="6146" name="Picture 2" descr="C:\Users\colosky\AppData\Local\Temp\SNAGHTML1b5215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 y="1143000"/>
            <a:ext cx="58674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colosky\AppData\Local\Temp\SNAGHTML1b526df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62" y="1981200"/>
            <a:ext cx="6712914" cy="4648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52531807"/>
      </p:ext>
    </p:extLst>
  </p:cSld>
  <p:clrMapOvr>
    <a:masterClrMapping/>
  </p:clrMapOvr>
  <mc:AlternateContent xmlns:mc="http://schemas.openxmlformats.org/markup-compatibility/2006" xmlns:p14="http://schemas.microsoft.com/office/powerpoint/2010/main">
    <mc:Choice Requires="p14">
      <p:transition spd="slow" p14:dur="2000" advTm="7641"/>
    </mc:Choice>
    <mc:Fallback xmlns="">
      <p:transition spd="slow" advTm="7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8458200" cy="990600"/>
          </a:xfrm>
        </p:spPr>
        <p:txBody>
          <a:bodyPr/>
          <a:lstStyle/>
          <a:p>
            <a:pPr eaLnBrk="0" latinLnBrk="0" hangingPunct="0"/>
            <a:r>
              <a:rPr lang="en-US" dirty="0"/>
              <a:t>Modeling Guidelines for High-Integrity Systems</a:t>
            </a:r>
          </a:p>
        </p:txBody>
      </p:sp>
      <p:sp>
        <p:nvSpPr>
          <p:cNvPr id="3" name="Content Placeholder 2"/>
          <p:cNvSpPr>
            <a:spLocks noGrp="1"/>
          </p:cNvSpPr>
          <p:nvPr>
            <p:ph sz="half" idx="4294967295"/>
          </p:nvPr>
        </p:nvSpPr>
        <p:spPr>
          <a:xfrm>
            <a:off x="623392" y="1559518"/>
            <a:ext cx="4677564" cy="3744416"/>
          </a:xfrm>
          <a:ln>
            <a:solidFill>
              <a:schemeClr val="tx2"/>
            </a:solidFill>
          </a:ln>
        </p:spPr>
        <p:txBody>
          <a:bodyPr anchor="ctr"/>
          <a:lstStyle/>
          <a:p>
            <a:pPr eaLnBrk="0" hangingPunct="0">
              <a:buClr>
                <a:srgbClr val="125687"/>
              </a:buClr>
              <a:buSzTx/>
            </a:pPr>
            <a:r>
              <a:rPr lang="en-US" sz="2000" dirty="0"/>
              <a:t>Leverage industry-best practices and MathWorks tool expertise when developing high-integrity systems</a:t>
            </a:r>
            <a:br>
              <a:rPr lang="en-US" sz="2000" b="1" dirty="0"/>
            </a:br>
            <a:endParaRPr lang="en-US" sz="2000" b="1" dirty="0">
              <a:solidFill>
                <a:prstClr val="black"/>
              </a:solidFill>
            </a:endParaRPr>
          </a:p>
          <a:p>
            <a:pPr eaLnBrk="0" hangingPunct="0">
              <a:buClr>
                <a:srgbClr val="125687"/>
              </a:buClr>
              <a:buSzTx/>
            </a:pPr>
            <a:r>
              <a:rPr lang="en-US" sz="2000" dirty="0">
                <a:solidFill>
                  <a:prstClr val="black"/>
                </a:solidFill>
              </a:rPr>
              <a:t>Modeling Guidelines with corresponding Model Advisor checks </a:t>
            </a:r>
          </a:p>
          <a:p>
            <a:pPr eaLnBrk="0" hangingPunct="0">
              <a:buClr>
                <a:srgbClr val="125687"/>
              </a:buClr>
              <a:buSzTx/>
            </a:pPr>
            <a:endParaRPr lang="en-US" sz="2000" dirty="0">
              <a:solidFill>
                <a:prstClr val="black"/>
              </a:solidFill>
            </a:endParaRPr>
          </a:p>
          <a:p>
            <a:pPr eaLnBrk="0" hangingPunct="0">
              <a:buClr>
                <a:srgbClr val="125687"/>
              </a:buClr>
              <a:buSzTx/>
            </a:pPr>
            <a:r>
              <a:rPr lang="en-US" sz="2000" dirty="0">
                <a:solidFill>
                  <a:prstClr val="black"/>
                </a:solidFill>
              </a:rPr>
              <a:t>Facilitate </a:t>
            </a:r>
            <a:r>
              <a:rPr lang="de-DE" sz="2000" dirty="0"/>
              <a:t>modeling standards and guidelines objectives of ISO 26262, IEC 61508, DO-178B, and MISRA-C</a:t>
            </a:r>
            <a:endParaRPr lang="en-US" sz="2000" dirty="0">
              <a:solidFill>
                <a:prstClr val="black"/>
              </a:solidFill>
            </a:endParaRPr>
          </a:p>
        </p:txBody>
      </p:sp>
      <p:sp>
        <p:nvSpPr>
          <p:cNvPr id="9" name="Rectangle 8"/>
          <p:cNvSpPr/>
          <p:nvPr/>
        </p:nvSpPr>
        <p:spPr>
          <a:xfrm>
            <a:off x="1524000" y="6550225"/>
            <a:ext cx="7772400" cy="307777"/>
          </a:xfrm>
          <a:prstGeom prst="rect">
            <a:avLst/>
          </a:prstGeom>
        </p:spPr>
        <p:txBody>
          <a:bodyPr wrap="square">
            <a:spAutoFit/>
          </a:bodyPr>
          <a:lstStyle/>
          <a:p>
            <a:pPr eaLnBrk="0" hangingPunct="0"/>
            <a:r>
              <a:rPr lang="en-US" sz="1400" dirty="0">
                <a:latin typeface="Courier New" pitchFamily="49" charset="0"/>
                <a:cs typeface="Courier New" pitchFamily="49" charset="0"/>
                <a:hlinkClick r:id="rId3"/>
              </a:rPr>
              <a:t>http://www.mathworks.com/help/pdf_doc/simulink/hi_guidelines.pdf</a:t>
            </a:r>
            <a:r>
              <a:rPr lang="en-US" sz="1400" dirty="0">
                <a:latin typeface="Courier New" pitchFamily="49" charset="0"/>
                <a:cs typeface="Courier New" pitchFamily="49" charset="0"/>
              </a:rPr>
              <a:t> </a:t>
            </a:r>
          </a:p>
        </p:txBody>
      </p:sp>
      <p:pic>
        <p:nvPicPr>
          <p:cNvPr id="1026" name="Picture 2"/>
          <p:cNvPicPr>
            <a:picLocks noChangeAspect="1" noChangeArrowheads="1"/>
          </p:cNvPicPr>
          <p:nvPr/>
        </p:nvPicPr>
        <p:blipFill>
          <a:blip r:embed="rId4" cstate="print"/>
          <a:srcRect/>
          <a:stretch>
            <a:fillRect/>
          </a:stretch>
        </p:blipFill>
        <p:spPr bwMode="auto">
          <a:xfrm>
            <a:off x="6363816" y="1542999"/>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8040216" y="2762197"/>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52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304800"/>
            <a:ext cx="10769600" cy="990600"/>
          </a:xfrm>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457200" y="1357337"/>
            <a:ext cx="670560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prstClr val="black"/>
                </a:solidFill>
              </a:rPr>
              <a:t>Modeling Guidelines with corresponding Model Advisor checks </a:t>
            </a:r>
          </a:p>
          <a:p>
            <a:endParaRPr lang="en-US" altLang="ko-KR" sz="2000" dirty="0"/>
          </a:p>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6666" y="83820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904E2969-638D-4DAE-A87B-12A47F963CB7}"/>
              </a:ext>
            </a:extLst>
          </p:cNvPr>
          <p:cNvPicPr>
            <a:picLocks noChangeAspect="1" noChangeArrowheads="1"/>
          </p:cNvPicPr>
          <p:nvPr/>
        </p:nvPicPr>
        <p:blipFill>
          <a:blip r:embed="rId4" cstate="print"/>
          <a:srcRect/>
          <a:stretch>
            <a:fillRect/>
          </a:stretch>
        </p:blipFill>
        <p:spPr bwMode="auto">
          <a:xfrm>
            <a:off x="8964069" y="2590800"/>
            <a:ext cx="2846931" cy="3284261"/>
          </a:xfrm>
          <a:prstGeom prst="rect">
            <a:avLst/>
          </a:prstGeom>
          <a:noFill/>
          <a:ln w="9525">
            <a:solidFill>
              <a:schemeClr val="tx1"/>
            </a:solidFill>
            <a:miter lim="800000"/>
            <a:headEnd/>
            <a:tailEnd/>
          </a:ln>
        </p:spPr>
      </p:pic>
    </p:spTree>
    <p:custDataLst>
      <p:tags r:id="rId1"/>
    </p:custDataLst>
    <p:extLst>
      <p:ext uri="{BB962C8B-B14F-4D97-AF65-F5344CB8AC3E}">
        <p14:creationId xmlns:p14="http://schemas.microsoft.com/office/powerpoint/2010/main" val="3867925636"/>
      </p:ext>
    </p:extLst>
  </p:cSld>
  <p:clrMapOvr>
    <a:masterClrMapping/>
  </p:clrMapOvr>
  <p:transition advTm="815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a:t>Extract </a:t>
            </a:r>
            <a:r>
              <a:rPr lang="en-US"/>
              <a:t>&amp; Open </a:t>
            </a:r>
            <a:r>
              <a:rPr lang="en-US" dirty="0"/>
              <a:t>V&amp;V Workshop Project</a:t>
            </a:r>
            <a:endParaRPr lang="en-US" dirty="0">
              <a:solidFill>
                <a:srgbClr val="FF9900"/>
              </a:solidFill>
            </a:endParaRPr>
          </a:p>
        </p:txBody>
      </p:sp>
      <p:sp>
        <p:nvSpPr>
          <p:cNvPr id="2" name="TextBox 1"/>
          <p:cNvSpPr txBox="1"/>
          <p:nvPr/>
        </p:nvSpPr>
        <p:spPr>
          <a:xfrm>
            <a:off x="7696200" y="2057400"/>
            <a:ext cx="4191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Copy zip file </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Create directory for extraction</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Extract contents “to here”</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MATLAB R2018b</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Navigate to extraction directory</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a:t>
            </a:r>
            <a:r>
              <a:rPr lang="en-US" sz="2000" dirty="0" err="1">
                <a:latin typeface="Arial" pitchFamily="34" charset="0"/>
                <a:cs typeface="Arial" pitchFamily="34" charset="0"/>
              </a:rPr>
              <a:t>VnV_Wkshp.prj</a:t>
            </a:r>
            <a:r>
              <a:rPr lang="en-US" sz="2000" dirty="0">
                <a:latin typeface="Arial" pitchFamily="34" charset="0"/>
                <a:cs typeface="Arial" pitchFamily="34" charset="0"/>
              </a:rPr>
              <a:t>”</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a:latin typeface="Arial" pitchFamily="34" charset="0"/>
                <a:cs typeface="Arial" pitchFamily="34" charset="0"/>
                <a:sym typeface="Wingdings" panose="05000000000000000000" pitchFamily="2" charset="2"/>
              </a:rPr>
              <a:t>HTML instructions will appear</a:t>
            </a:r>
          </a:p>
        </p:txBody>
      </p:sp>
      <p:pic>
        <p:nvPicPr>
          <p:cNvPr id="5" name="Picture 4"/>
          <p:cNvPicPr>
            <a:picLocks noChangeAspect="1"/>
          </p:cNvPicPr>
          <p:nvPr/>
        </p:nvPicPr>
        <p:blipFill>
          <a:blip r:embed="rId3"/>
          <a:stretch>
            <a:fillRect/>
          </a:stretch>
        </p:blipFill>
        <p:spPr>
          <a:xfrm>
            <a:off x="304800" y="1371600"/>
            <a:ext cx="7148512" cy="5164855"/>
          </a:xfrm>
          <a:prstGeom prst="rect">
            <a:avLst/>
          </a:prstGeom>
        </p:spPr>
      </p:pic>
    </p:spTree>
    <p:extLst>
      <p:ext uri="{BB962C8B-B14F-4D97-AF65-F5344CB8AC3E}">
        <p14:creationId xmlns:p14="http://schemas.microsoft.com/office/powerpoint/2010/main" val="1741506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2913"/>
            <a:ext cx="9711029" cy="1024847"/>
          </a:xfrm>
        </p:spPr>
        <p:txBody>
          <a:bodyPr/>
          <a:lstStyle/>
          <a:p>
            <a:r>
              <a:rPr lang="en-US" dirty="0"/>
              <a:t>Simulink Check:  Edit-Time Model Standards Checking </a:t>
            </a:r>
          </a:p>
        </p:txBody>
      </p:sp>
      <p:pic>
        <p:nvPicPr>
          <p:cNvPr id="2050" name="Picture 2" descr="C:\Users\colosky\AppData\Local\Temp\SNAGHTML1a576fc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87" y="1828800"/>
            <a:ext cx="7010400" cy="2084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losky\AppData\Local\Temp\SNAGHTML1a5964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726" y="1327760"/>
            <a:ext cx="4092061" cy="46910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6310204"/>
      </p:ext>
    </p:extLst>
  </p:cSld>
  <p:clrMapOvr>
    <a:masterClrMapping/>
  </p:clrMapOvr>
  <p:transition advTm="65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p>
        </p:txBody>
      </p:sp>
      <p:pic>
        <p:nvPicPr>
          <p:cNvPr id="2" name="Picture 1"/>
          <p:cNvPicPr>
            <a:picLocks noChangeAspect="1"/>
          </p:cNvPicPr>
          <p:nvPr/>
        </p:nvPicPr>
        <p:blipFill>
          <a:blip r:embed="rId3"/>
          <a:stretch>
            <a:fillRect/>
          </a:stretch>
        </p:blipFill>
        <p:spPr>
          <a:xfrm>
            <a:off x="338046" y="1120925"/>
            <a:ext cx="6546147" cy="1615580"/>
          </a:xfrm>
          <a:prstGeom prst="rect">
            <a:avLst/>
          </a:prstGeom>
        </p:spPr>
      </p:pic>
      <p:pic>
        <p:nvPicPr>
          <p:cNvPr id="7" name="Picture 4" descr="C:\Users\colosky\AppData\Local\Temp\SNAGHTML1a61d7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018" y="2177609"/>
            <a:ext cx="9101138" cy="4386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colosky\AppData\Local\Temp\SNAGHTML1a63cf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019" y="2168501"/>
            <a:ext cx="9142370" cy="44061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colosky\AppData\Local\Temp\SNAGHTML1a652c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571" y="1360604"/>
            <a:ext cx="4251220" cy="389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colosky\AppData\Local\Temp\SNAGHTML1a6693e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037" y="1304276"/>
            <a:ext cx="7557035" cy="525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7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9531-BAD2-44E7-9159-D5653E6E0432}"/>
              </a:ext>
            </a:extLst>
          </p:cNvPr>
          <p:cNvPicPr>
            <a:picLocks noChangeAspect="1"/>
          </p:cNvPicPr>
          <p:nvPr/>
        </p:nvPicPr>
        <p:blipFill>
          <a:blip r:embed="rId3"/>
          <a:stretch>
            <a:fillRect/>
          </a:stretch>
        </p:blipFill>
        <p:spPr>
          <a:xfrm>
            <a:off x="335361" y="785015"/>
            <a:ext cx="7548979" cy="5751071"/>
          </a:xfrm>
          <a:prstGeom prst="rect">
            <a:avLst/>
          </a:prstGeom>
        </p:spPr>
      </p:pic>
      <p:sp>
        <p:nvSpPr>
          <p:cNvPr id="39938" name="Rectangle 2"/>
          <p:cNvSpPr>
            <a:spLocks noGrp="1" noChangeArrowheads="1"/>
          </p:cNvSpPr>
          <p:nvPr>
            <p:ph type="title"/>
          </p:nvPr>
        </p:nvSpPr>
        <p:spPr>
          <a:xfrm>
            <a:off x="335361" y="260648"/>
            <a:ext cx="10742957" cy="990600"/>
          </a:xfrm>
        </p:spPr>
        <p:txBody>
          <a:bodyPr/>
          <a:lstStyle/>
          <a:p>
            <a:r>
              <a:rPr lang="en-US" altLang="ko-KR" dirty="0"/>
              <a:t>Simulink Check:  Metrics Dashboard</a:t>
            </a:r>
          </a:p>
        </p:txBody>
      </p:sp>
      <p:sp>
        <p:nvSpPr>
          <p:cNvPr id="7" name="Rectangle 3"/>
          <p:cNvSpPr txBox="1">
            <a:spLocks noChangeArrowheads="1"/>
          </p:cNvSpPr>
          <p:nvPr/>
        </p:nvSpPr>
        <p:spPr>
          <a:xfrm>
            <a:off x="8048423" y="1308089"/>
            <a:ext cx="4057478" cy="496855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dirty="0"/>
              <a:t>Static analysis</a:t>
            </a:r>
            <a:r>
              <a:rPr lang="en-US" altLang="ko-KR" sz="2000" dirty="0"/>
              <a:t> of models against a set of checks</a:t>
            </a:r>
          </a:p>
          <a:p>
            <a:pPr lvl="1"/>
            <a:endParaRPr lang="en-US" altLang="ko-KR" sz="1800" b="1" dirty="0">
              <a:ea typeface="굴림" pitchFamily="50" charset="-127"/>
            </a:endParaRPr>
          </a:p>
          <a:p>
            <a:r>
              <a:rPr lang="en-US" altLang="ko-KR" sz="2000" dirty="0"/>
              <a:t>Modeling Standards Checks</a:t>
            </a:r>
          </a:p>
          <a:p>
            <a:pPr lvl="1"/>
            <a:r>
              <a:rPr lang="en-US" altLang="ko-KR" sz="1800" dirty="0">
                <a:ea typeface="굴림" pitchFamily="50" charset="-127"/>
              </a:rPr>
              <a:t>MAAB Style Guidelines V3.0 </a:t>
            </a:r>
          </a:p>
          <a:p>
            <a:pPr lvl="1"/>
            <a:r>
              <a:rPr lang="en-US" altLang="ko-KR" sz="1800" dirty="0">
                <a:ea typeface="굴림" pitchFamily="50" charset="-127"/>
              </a:rPr>
              <a:t>ISO 26262</a:t>
            </a:r>
          </a:p>
          <a:p>
            <a:pPr lvl="1"/>
            <a:r>
              <a:rPr lang="en-US" altLang="ko-KR" sz="1800" dirty="0">
                <a:ea typeface="굴림" pitchFamily="50" charset="-127"/>
              </a:rPr>
              <a:t>MISRA C:2012</a:t>
            </a:r>
          </a:p>
          <a:p>
            <a:pPr marL="457200" lvl="1" indent="0">
              <a:buNone/>
            </a:pPr>
            <a:endParaRPr lang="en-US" altLang="ko-KR" sz="1800" dirty="0">
              <a:ea typeface="굴림" pitchFamily="50" charset="-127"/>
            </a:endParaRPr>
          </a:p>
          <a:p>
            <a:r>
              <a:rPr lang="en-US" altLang="ko-KR" sz="2000" dirty="0">
                <a:ea typeface="굴림" pitchFamily="50" charset="-127"/>
              </a:rPr>
              <a:t>Additional Checks</a:t>
            </a:r>
          </a:p>
          <a:p>
            <a:pPr lvl="1"/>
            <a:r>
              <a:rPr lang="en-US" altLang="ko-KR" sz="1800" dirty="0">
                <a:ea typeface="굴림" pitchFamily="50" charset="-127"/>
              </a:rPr>
              <a:t>Model Metrics</a:t>
            </a:r>
          </a:p>
          <a:p>
            <a:pPr lvl="1"/>
            <a:r>
              <a:rPr lang="en-US" altLang="ko-KR" sz="1800" dirty="0">
                <a:ea typeface="굴림" pitchFamily="50" charset="-127"/>
              </a:rPr>
              <a:t>Tool Bug Reports (Cert Kit)</a:t>
            </a:r>
          </a:p>
          <a:p>
            <a:pPr lvl="1"/>
            <a:r>
              <a:rPr lang="en-US" altLang="ko-KR" sz="1800" dirty="0">
                <a:ea typeface="굴림" pitchFamily="50" charset="-127"/>
              </a:rPr>
              <a:t>Requirements Consistency</a:t>
            </a:r>
          </a:p>
          <a:p>
            <a:pPr marL="457200" lvl="1" indent="0">
              <a:buNone/>
            </a:pPr>
            <a:endParaRPr lang="en-US" altLang="ko-KR" sz="1800" dirty="0">
              <a:ea typeface="굴림" pitchFamily="50" charset="-127"/>
            </a:endParaRPr>
          </a:p>
        </p:txBody>
      </p:sp>
      <p:pic>
        <p:nvPicPr>
          <p:cNvPr id="1028" name="Picture 4" descr="C:\Users\colosky\AppData\Local\Temp\SNAGHTML3db0b88.PNG">
            <a:extLst>
              <a:ext uri="{FF2B5EF4-FFF2-40B4-BE49-F238E27FC236}">
                <a16:creationId xmlns:a16="http://schemas.microsoft.com/office/drawing/2014/main" id="{89C687C2-AD74-4EBC-AF7E-DECB516C5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6927"/>
            <a:ext cx="6699072" cy="48728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288294" y="1567534"/>
            <a:ext cx="5391882" cy="4968552"/>
          </a:xfrm>
          <a:prstGeom prst="rect">
            <a:avLst/>
          </a:prstGeom>
        </p:spPr>
      </p:pic>
    </p:spTree>
    <p:custDataLst>
      <p:tags r:id="rId1"/>
    </p:custDataLst>
    <p:extLst>
      <p:ext uri="{BB962C8B-B14F-4D97-AF65-F5344CB8AC3E}">
        <p14:creationId xmlns:p14="http://schemas.microsoft.com/office/powerpoint/2010/main" val="962033538"/>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529798897"/>
      </p:ext>
    </p:extLst>
  </p:cSld>
  <p:clrMapOvr>
    <a:masterClrMapping/>
  </p:clrMapOvr>
  <mc:AlternateContent xmlns:mc="http://schemas.openxmlformats.org/markup-compatibility/2006" xmlns:p14="http://schemas.microsoft.com/office/powerpoint/2010/main">
    <mc:Choice Requires="p14">
      <p:transition spd="slow" p14:dur="2000" advTm="6636"/>
    </mc:Choice>
    <mc:Fallback xmlns="">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dirty="0"/>
              <a:t>Simulink Design Verifier – Main Components</a:t>
            </a:r>
            <a:br>
              <a:rPr lang="en-US" dirty="0"/>
            </a:br>
            <a:r>
              <a:rPr lang="en-US" sz="2000" dirty="0">
                <a:solidFill>
                  <a:schemeClr val="accent5">
                    <a:lumMod val="75000"/>
                  </a:schemeClr>
                </a:solidFill>
              </a:rPr>
              <a:t>Uses formal verification</a:t>
            </a:r>
            <a:endParaRPr lang="en-US" dirty="0">
              <a:solidFill>
                <a:schemeClr val="accent5">
                  <a:lumMod val="75000"/>
                </a:schemeClr>
              </a:solidFill>
            </a:endParaRPr>
          </a:p>
        </p:txBody>
      </p:sp>
      <p:sp>
        <p:nvSpPr>
          <p:cNvPr id="3" name="Rectangle 2"/>
          <p:cNvSpPr/>
          <p:nvPr/>
        </p:nvSpPr>
        <p:spPr>
          <a:xfrm>
            <a:off x="545752" y="2340718"/>
            <a:ext cx="2775118" cy="923330"/>
          </a:xfrm>
          <a:prstGeom prst="rect">
            <a:avLst/>
          </a:prstGeom>
        </p:spPr>
        <p:txBody>
          <a:bodyPr wrap="square">
            <a:spAutoFit/>
          </a:bodyPr>
          <a:lstStyle/>
          <a:p>
            <a:pPr marL="228600" lvl="1" indent="-111125">
              <a:buFont typeface="Arial" panose="020B0604020202020204" pitchFamily="34" charset="0"/>
              <a:buChar char="•"/>
              <a:defRPr/>
            </a:pPr>
            <a:r>
              <a:rPr lang="en-US" b="1" dirty="0"/>
              <a:t>Uncover</a:t>
            </a:r>
            <a:r>
              <a:rPr lang="en-US" dirty="0"/>
              <a:t> hard to find dead logic and design flaws</a:t>
            </a:r>
          </a:p>
        </p:txBody>
      </p:sp>
      <p:sp>
        <p:nvSpPr>
          <p:cNvPr id="20" name="Rectangle 19"/>
          <p:cNvSpPr>
            <a:spLocks/>
          </p:cNvSpPr>
          <p:nvPr/>
        </p:nvSpPr>
        <p:spPr>
          <a:xfrm>
            <a:off x="689768" y="1566585"/>
            <a:ext cx="2650506" cy="646331"/>
          </a:xfrm>
          <a:prstGeom prst="rect">
            <a:avLst/>
          </a:prstGeom>
          <a:solidFill>
            <a:schemeClr val="tx2"/>
          </a:solidFill>
        </p:spPr>
        <p:txBody>
          <a:bodyPr wrap="square">
            <a:normAutofit/>
          </a:bodyPr>
          <a:lstStyle/>
          <a:p>
            <a:pPr algn="ctr"/>
            <a:r>
              <a:rPr lang="en-US" b="1">
                <a:solidFill>
                  <a:schemeClr val="bg1"/>
                </a:solidFill>
              </a:rPr>
              <a:t>Design Error Detection</a:t>
            </a:r>
          </a:p>
        </p:txBody>
      </p:sp>
      <p:sp>
        <p:nvSpPr>
          <p:cNvPr id="22" name="Rectangle 21"/>
          <p:cNvSpPr/>
          <p:nvPr/>
        </p:nvSpPr>
        <p:spPr>
          <a:xfrm>
            <a:off x="8165920" y="1566585"/>
            <a:ext cx="2650506" cy="649224"/>
          </a:xfrm>
          <a:prstGeom prst="rect">
            <a:avLst/>
          </a:prstGeom>
          <a:solidFill>
            <a:schemeClr val="tx2"/>
          </a:solidFill>
        </p:spPr>
        <p:txBody>
          <a:bodyPr wrap="square">
            <a:normAutofit/>
          </a:bodyPr>
          <a:lstStyle/>
          <a:p>
            <a:pPr algn="ctr"/>
            <a:r>
              <a:rPr lang="en-US" b="1" dirty="0">
                <a:solidFill>
                  <a:schemeClr val="bg1"/>
                </a:solidFill>
              </a:rPr>
              <a:t>Property</a:t>
            </a:r>
            <a:br>
              <a:rPr lang="en-US" b="1" dirty="0">
                <a:solidFill>
                  <a:schemeClr val="bg1"/>
                </a:solidFill>
              </a:rPr>
            </a:br>
            <a:r>
              <a:rPr lang="en-US" b="1" dirty="0">
                <a:solidFill>
                  <a:schemeClr val="bg1"/>
                </a:solidFill>
              </a:rPr>
              <a:t>Proving</a:t>
            </a:r>
          </a:p>
        </p:txBody>
      </p:sp>
      <p:sp>
        <p:nvSpPr>
          <p:cNvPr id="24" name="Rectangle 23"/>
          <p:cNvSpPr/>
          <p:nvPr>
            <p:extLst/>
          </p:nvPr>
        </p:nvSpPr>
        <p:spPr>
          <a:xfrm>
            <a:off x="7988708" y="2321103"/>
            <a:ext cx="2952328" cy="923330"/>
          </a:xfrm>
          <a:prstGeom prst="rect">
            <a:avLst/>
          </a:prstGeom>
        </p:spPr>
        <p:txBody>
          <a:bodyPr wrap="square" anchor="t">
            <a:spAutoFit/>
          </a:bodyPr>
          <a:lstStyle/>
          <a:p>
            <a:pPr marL="228600" lvl="1" indent="-111125">
              <a:buFont typeface="Arial" panose="020B0604020202020204" pitchFamily="34" charset="0"/>
              <a:buChar char="•"/>
              <a:defRPr/>
            </a:pPr>
            <a:r>
              <a:rPr lang="en-US" b="1" dirty="0"/>
              <a:t>Prove </a:t>
            </a:r>
            <a:r>
              <a:rPr lang="en-US" dirty="0"/>
              <a:t>design meets requirements</a:t>
            </a:r>
          </a:p>
          <a:p>
            <a:pPr marL="117475" lvl="1">
              <a:defRPr/>
            </a:pPr>
            <a:endParaRPr lang="en-US"/>
          </a:p>
        </p:txBody>
      </p:sp>
      <p:sp>
        <p:nvSpPr>
          <p:cNvPr id="21" name="Rectangle 20"/>
          <p:cNvSpPr/>
          <p:nvPr/>
        </p:nvSpPr>
        <p:spPr>
          <a:xfrm>
            <a:off x="4309526" y="1566585"/>
            <a:ext cx="2650506" cy="649224"/>
          </a:xfrm>
          <a:prstGeom prst="rect">
            <a:avLst/>
          </a:prstGeom>
          <a:solidFill>
            <a:schemeClr val="tx2"/>
          </a:solidFill>
        </p:spPr>
        <p:txBody>
          <a:bodyPr wrap="square">
            <a:normAutofit/>
          </a:bodyPr>
          <a:lstStyle/>
          <a:p>
            <a:pPr algn="ctr"/>
            <a:r>
              <a:rPr lang="en-US" b="1" dirty="0">
                <a:solidFill>
                  <a:schemeClr val="bg1"/>
                </a:solidFill>
              </a:rPr>
              <a:t>Test </a:t>
            </a:r>
            <a:br>
              <a:rPr lang="en-US" b="1" dirty="0">
                <a:solidFill>
                  <a:schemeClr val="bg1"/>
                </a:solidFill>
              </a:rPr>
            </a:br>
            <a:r>
              <a:rPr lang="en-US" b="1" dirty="0">
                <a:solidFill>
                  <a:schemeClr val="bg1"/>
                </a:solidFill>
              </a:rPr>
              <a:t>Generation</a:t>
            </a:r>
          </a:p>
        </p:txBody>
      </p:sp>
      <p:sp>
        <p:nvSpPr>
          <p:cNvPr id="23" name="Rectangle 22"/>
          <p:cNvSpPr/>
          <p:nvPr/>
        </p:nvSpPr>
        <p:spPr>
          <a:xfrm>
            <a:off x="4112908" y="2333289"/>
            <a:ext cx="3430892" cy="1200329"/>
          </a:xfrm>
          <a:prstGeom prst="rect">
            <a:avLst/>
          </a:prstGeom>
        </p:spPr>
        <p:txBody>
          <a:bodyPr wrap="square">
            <a:spAutoFit/>
          </a:bodyPr>
          <a:lstStyle/>
          <a:p>
            <a:pPr marL="228600" lvl="1" indent="-111125">
              <a:buFont typeface="Arial" panose="020B0604020202020204" pitchFamily="34" charset="0"/>
              <a:buChar char="•"/>
              <a:defRPr/>
            </a:pPr>
            <a:r>
              <a:rPr lang="en-US" b="1" dirty="0"/>
              <a:t>Automate </a:t>
            </a:r>
            <a:r>
              <a:rPr lang="en-US" dirty="0"/>
              <a:t>test case generation for coverage completion or functional tests</a:t>
            </a:r>
            <a:endParaRPr lang="en-US" b="1" dirty="0"/>
          </a:p>
          <a:p>
            <a:pPr marL="117475" lvl="1">
              <a:defRPr/>
            </a:pPr>
            <a:endParaRPr lang="en-US" dirty="0"/>
          </a:p>
        </p:txBody>
      </p:sp>
      <p:pic>
        <p:nvPicPr>
          <p:cNvPr id="25" name="Picture 24"/>
          <p:cNvPicPr>
            <a:picLocks noChangeAspect="1"/>
          </p:cNvPicPr>
          <p:nvPr/>
        </p:nvPicPr>
        <p:blipFill>
          <a:blip r:embed="rId4"/>
          <a:stretch>
            <a:fillRect/>
          </a:stretch>
        </p:blipFill>
        <p:spPr>
          <a:xfrm>
            <a:off x="545752" y="3391850"/>
            <a:ext cx="2644024" cy="2442571"/>
          </a:xfrm>
          <a:prstGeom prst="rect">
            <a:avLst/>
          </a:prstGeom>
        </p:spPr>
      </p:pic>
      <p:grpSp>
        <p:nvGrpSpPr>
          <p:cNvPr id="4" name="Group 3"/>
          <p:cNvGrpSpPr/>
          <p:nvPr/>
        </p:nvGrpSpPr>
        <p:grpSpPr>
          <a:xfrm>
            <a:off x="4335119" y="3382000"/>
            <a:ext cx="2730792" cy="2880320"/>
            <a:chOff x="4718064" y="2758236"/>
            <a:chExt cx="2814213" cy="3483157"/>
          </a:xfrm>
        </p:grpSpPr>
        <p:sp>
          <p:nvSpPr>
            <p:cNvPr id="26" name="Down Arrow 25"/>
            <p:cNvSpPr/>
            <p:nvPr/>
          </p:nvSpPr>
          <p:spPr>
            <a:xfrm>
              <a:off x="5087888" y="4346862"/>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27" name="Picture 26"/>
            <p:cNvPicPr>
              <a:picLocks noChangeAspect="1"/>
            </p:cNvPicPr>
            <p:nvPr/>
          </p:nvPicPr>
          <p:blipFill rotWithShape="1">
            <a:blip r:embed="rId5"/>
            <a:srcRect b="10471"/>
            <a:stretch/>
          </p:blipFill>
          <p:spPr>
            <a:xfrm>
              <a:off x="4907868" y="2758236"/>
              <a:ext cx="2376264" cy="1656184"/>
            </a:xfrm>
            <a:prstGeom prst="rect">
              <a:avLst/>
            </a:prstGeom>
          </p:spPr>
        </p:pic>
        <p:pic>
          <p:nvPicPr>
            <p:cNvPr id="28" name="Picture 27"/>
            <p:cNvPicPr>
              <a:picLocks noChangeAspect="1"/>
            </p:cNvPicPr>
            <p:nvPr/>
          </p:nvPicPr>
          <p:blipFill rotWithShape="1">
            <a:blip r:embed="rId6"/>
            <a:srcRect r="35880" b="16450"/>
            <a:stretch/>
          </p:blipFill>
          <p:spPr>
            <a:xfrm>
              <a:off x="4718064" y="4684105"/>
              <a:ext cx="1143910" cy="1557288"/>
            </a:xfrm>
            <a:prstGeom prst="rect">
              <a:avLst/>
            </a:prstGeom>
          </p:spPr>
        </p:pic>
        <p:pic>
          <p:nvPicPr>
            <p:cNvPr id="29" name="Picture 28"/>
            <p:cNvPicPr>
              <a:picLocks noChangeAspect="1"/>
            </p:cNvPicPr>
            <p:nvPr/>
          </p:nvPicPr>
          <p:blipFill>
            <a:blip r:embed="rId7"/>
            <a:stretch>
              <a:fillRect/>
            </a:stretch>
          </p:blipFill>
          <p:spPr>
            <a:xfrm>
              <a:off x="6039729" y="4627568"/>
              <a:ext cx="1492548" cy="1586848"/>
            </a:xfrm>
            <a:prstGeom prst="rect">
              <a:avLst/>
            </a:prstGeom>
          </p:spPr>
        </p:pic>
      </p:grpSp>
      <p:grpSp>
        <p:nvGrpSpPr>
          <p:cNvPr id="5" name="Group 4"/>
          <p:cNvGrpSpPr/>
          <p:nvPr/>
        </p:nvGrpSpPr>
        <p:grpSpPr>
          <a:xfrm>
            <a:off x="8266830" y="3349726"/>
            <a:ext cx="2549596" cy="2890286"/>
            <a:chOff x="6511694" y="4465002"/>
            <a:chExt cx="2380356" cy="2282859"/>
          </a:xfrm>
        </p:grpSpPr>
        <p:sp>
          <p:nvSpPr>
            <p:cNvPr id="30" name="Down Arrow 29"/>
            <p:cNvSpPr/>
            <p:nvPr/>
          </p:nvSpPr>
          <p:spPr>
            <a:xfrm>
              <a:off x="7465800" y="5237836"/>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33" name="Picture 3"/>
            <p:cNvPicPr>
              <a:picLocks noChangeAspect="1" noChangeArrowheads="1"/>
            </p:cNvPicPr>
            <p:nvPr/>
          </p:nvPicPr>
          <p:blipFill>
            <a:blip r:embed="rId8" cstate="print"/>
            <a:srcRect/>
            <a:stretch>
              <a:fillRect/>
            </a:stretch>
          </p:blipFill>
          <p:spPr bwMode="auto">
            <a:xfrm>
              <a:off x="6511694" y="4465002"/>
              <a:ext cx="2376264" cy="844842"/>
            </a:xfrm>
            <a:prstGeom prst="rect">
              <a:avLst/>
            </a:prstGeom>
            <a:noFill/>
            <a:ln w="9525">
              <a:solidFill>
                <a:schemeClr val="tx2"/>
              </a:solidFill>
              <a:miter lim="800000"/>
              <a:headEnd/>
              <a:tailEnd/>
            </a:ln>
          </p:spPr>
        </p:pic>
        <p:pic>
          <p:nvPicPr>
            <p:cNvPr id="38" name="Picture 37"/>
            <p:cNvPicPr>
              <a:picLocks noChangeAspect="1"/>
            </p:cNvPicPr>
            <p:nvPr/>
          </p:nvPicPr>
          <p:blipFill rotWithShape="1">
            <a:blip r:embed="rId9"/>
            <a:srcRect l="4105" t="22930" r="10375"/>
            <a:stretch/>
          </p:blipFill>
          <p:spPr>
            <a:xfrm>
              <a:off x="6511694" y="5560875"/>
              <a:ext cx="2380356" cy="1186986"/>
            </a:xfrm>
            <a:prstGeom prst="rect">
              <a:avLst/>
            </a:prstGeom>
          </p:spPr>
        </p:pic>
      </p:grpSp>
    </p:spTree>
    <p:custDataLst>
      <p:tags r:id="rId1"/>
    </p:custDataLst>
    <p:extLst>
      <p:ext uri="{BB962C8B-B14F-4D97-AF65-F5344CB8AC3E}">
        <p14:creationId xmlns:p14="http://schemas.microsoft.com/office/powerpoint/2010/main" val="2039718201"/>
      </p:ext>
    </p:extLst>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2" grpId="0" animBg="1"/>
      <p:bldP spid="24" grpId="0"/>
      <p:bldP spid="21"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a:t>Finding Design Errors:  Dead Logic</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5"/>
          <a:stretch>
            <a:fillRect/>
          </a:stretch>
        </p:blipFill>
        <p:spPr>
          <a:xfrm>
            <a:off x="207334" y="1241296"/>
            <a:ext cx="3969811" cy="3249197"/>
          </a:xfrm>
          <a:prstGeom prst="rect">
            <a:avLst/>
          </a:prstGeom>
        </p:spPr>
      </p:pic>
      <p:pic>
        <p:nvPicPr>
          <p:cNvPr id="7" name="Picture 6"/>
          <p:cNvPicPr>
            <a:picLocks noChangeAspect="1"/>
          </p:cNvPicPr>
          <p:nvPr/>
        </p:nvPicPr>
        <p:blipFill>
          <a:blip r:embed="rId6"/>
          <a:stretch>
            <a:fillRect/>
          </a:stretch>
        </p:blipFill>
        <p:spPr>
          <a:xfrm>
            <a:off x="5957770" y="935666"/>
            <a:ext cx="6030433" cy="5795316"/>
          </a:xfrm>
          <a:prstGeom prst="rect">
            <a:avLst/>
          </a:prstGeom>
        </p:spPr>
      </p:pic>
      <p:pic>
        <p:nvPicPr>
          <p:cNvPr id="8" name="Picture 7"/>
          <p:cNvPicPr>
            <a:picLocks noChangeAspect="1"/>
          </p:cNvPicPr>
          <p:nvPr/>
        </p:nvPicPr>
        <p:blipFill>
          <a:blip r:embed="rId7"/>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t>Simulink Design Verifier identifies “Dead logic” in model</a:t>
            </a:r>
          </a:p>
        </p:txBody>
      </p:sp>
    </p:spTree>
    <p:custDataLst>
      <p:tags r:id="rId1"/>
    </p:custDataLst>
    <p:extLst>
      <p:ext uri="{BB962C8B-B14F-4D97-AF65-F5344CB8AC3E}">
        <p14:creationId xmlns:p14="http://schemas.microsoft.com/office/powerpoint/2010/main" val="2737462854"/>
      </p:ext>
    </p:extLst>
  </p:cSld>
  <p:clrMapOvr>
    <a:masterClrMapping/>
  </p:clrMapOvr>
  <mc:AlternateContent xmlns:mc="http://schemas.openxmlformats.org/markup-compatibility/2006" xmlns:p14="http://schemas.microsoft.com/office/powerpoint/2010/main">
    <mc:Choice Requires="p14">
      <p:transition spd="slow" p14:dur="2000" advTm="10779"/>
    </mc:Choice>
    <mc:Fallback xmlns="">
      <p:transition spd="slow" advTm="10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a:t>Finding Unintended Behavior</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a:t>Finding Unintended Behavior</a:t>
            </a:r>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on </a:t>
            </a:r>
            <a:r>
              <a:rPr lang="en-US" sz="2000" dirty="0" err="1">
                <a:solidFill>
                  <a:srgbClr val="FF0000"/>
                </a:solidFill>
              </a:rPr>
              <a:t>incdec</a:t>
            </a:r>
            <a:r>
              <a:rPr lang="en-US" sz="2000" dirty="0">
                <a:solidFill>
                  <a:srgbClr val="FF0000"/>
                </a:solidFill>
              </a:rPr>
              <a:t>/</a:t>
            </a:r>
            <a:r>
              <a:rPr lang="en-US" sz="2000" dirty="0" err="1">
                <a:solidFill>
                  <a:srgbClr val="FF0000"/>
                </a:solidFill>
              </a:rPr>
              <a:t>holdrate</a:t>
            </a:r>
            <a:r>
              <a:rPr lang="en-US" sz="2000" dirty="0">
                <a:solidFill>
                  <a:srgbClr val="FF0000"/>
                </a:solidFill>
              </a:rPr>
              <a:t>*10</a:t>
            </a:r>
          </a:p>
          <a:p>
            <a:endParaRPr lang="en-US" sz="2000" dirty="0">
              <a:solidFill>
                <a:srgbClr val="FF0000"/>
              </a:solidFill>
            </a:endParaRPr>
          </a:p>
          <a:p>
            <a:r>
              <a:rPr lang="en-US" sz="2000" dirty="0">
                <a:solidFill>
                  <a:srgbClr val="00B050"/>
                </a:solidFill>
              </a:rPr>
              <a:t>Fix</a:t>
            </a:r>
            <a:r>
              <a:rPr lang="en-US" sz="2000" dirty="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5"/>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283499587"/>
      </p:ext>
    </p:extLst>
  </p:cSld>
  <p:clrMapOvr>
    <a:masterClrMapping/>
  </p:clrMapOvr>
  <mc:AlternateContent xmlns:mc="http://schemas.openxmlformats.org/markup-compatibility/2006" xmlns:p14="http://schemas.microsoft.com/office/powerpoint/2010/main">
    <mc:Choice Requires="p14">
      <p:transition spd="slow" p14:dur="2000" advTm="13271"/>
    </mc:Choice>
    <mc:Fallback xmlns="">
      <p:transition spd="slow" advTm="13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57068589"/>
      </p:ext>
    </p:extLst>
  </p:cSld>
  <p:clrMapOvr>
    <a:masterClrMapping/>
  </p:clrMapOvr>
  <mc:AlternateContent xmlns:mc="http://schemas.openxmlformats.org/markup-compatibility/2006" xmlns:p14="http://schemas.microsoft.com/office/powerpoint/2010/main">
    <mc:Choice Requires="p14">
      <p:transition spd="slow" p14:dur="2000" advTm="4301"/>
    </mc:Choice>
    <mc:Fallback xmlns="">
      <p:transition spd="slow" advTm="4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25380585"/>
      </p:ext>
    </p:extLst>
  </p:cSld>
  <p:clrMapOvr>
    <a:masterClrMapping/>
  </p:clrMapOvr>
  <mc:AlternateContent xmlns:mc="http://schemas.openxmlformats.org/markup-compatibility/2006" xmlns:p14="http://schemas.microsoft.com/office/powerpoint/2010/main">
    <mc:Choice Requires="p14">
      <p:transition spd="slow" p14:dur="2000" advTm="7879"/>
    </mc:Choice>
    <mc:Fallback xmlns="">
      <p:transition spd="slow" advTm="7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t>Motivation</a:t>
            </a:r>
          </a:p>
        </p:txBody>
      </p:sp>
      <p:sp>
        <p:nvSpPr>
          <p:cNvPr id="14" name="Content Placeholder 15"/>
          <p:cNvSpPr>
            <a:spLocks noGrp="1"/>
          </p:cNvSpPr>
          <p:nvPr>
            <p:ph idx="1"/>
          </p:nvPr>
        </p:nvSpPr>
        <p:spPr>
          <a:xfrm>
            <a:off x="1219200" y="1295400"/>
            <a:ext cx="8878111" cy="1066800"/>
          </a:xfrm>
          <a:ln w="28575">
            <a:solidFill>
              <a:schemeClr val="tx1"/>
            </a:solidFill>
          </a:ln>
        </p:spPr>
        <p:txBody>
          <a:bodyPr anchor="ctr">
            <a:normAutofit/>
          </a:bodyPr>
          <a:lstStyle/>
          <a:p>
            <a:pPr marL="0" indent="0" algn="ctr">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1929320" y="2895600"/>
            <a:ext cx="8153400" cy="3276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testing to incrementally increase confidence in your design</a:t>
            </a:r>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273323917"/>
      </p:ext>
    </p:extLst>
  </p:cSld>
  <p:clrMapOvr>
    <a:masterClrMapping/>
  </p:clrMapOvr>
  <mc:AlternateContent xmlns:mc="http://schemas.openxmlformats.org/markup-compatibility/2006" xmlns:p14="http://schemas.microsoft.com/office/powerpoint/2010/main">
    <mc:Choice Requires="p14">
      <p:transition spd="slow" p14:dur="2000" advTm="5163"/>
    </mc:Choice>
    <mc:Fallback xmlns="">
      <p:transition spd="slow" advTm="5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4"/>
            <a:stretch>
              <a:fillRect/>
            </a:stretch>
          </p:blipFill>
          <p:spPr>
            <a:xfrm>
              <a:off x="7543800" y="3757033"/>
              <a:ext cx="1812754" cy="1171932"/>
            </a:xfrm>
            <a:prstGeom prst="rect">
              <a:avLst/>
            </a:prstGeom>
          </p:spPr>
        </p:pic>
        <p:pic>
          <p:nvPicPr>
            <p:cNvPr id="71" name="Picture 70"/>
            <p:cNvPicPr>
              <a:picLocks noChangeAspect="1"/>
            </p:cNvPicPr>
            <p:nvPr/>
          </p:nvPicPr>
          <p:blipFill>
            <a:blip r:embed="rId5"/>
            <a:stretch>
              <a:fillRect/>
            </a:stretch>
          </p:blipFill>
          <p:spPr>
            <a:xfrm>
              <a:off x="8204219" y="4055499"/>
              <a:ext cx="1772904" cy="1280520"/>
            </a:xfrm>
            <a:prstGeom prst="rect">
              <a:avLst/>
            </a:prstGeom>
          </p:spPr>
        </p:pic>
        <p:pic>
          <p:nvPicPr>
            <p:cNvPr id="11" name="Picture 10"/>
            <p:cNvPicPr>
              <a:picLocks noChangeAspect="1"/>
            </p:cNvPicPr>
            <p:nvPr/>
          </p:nvPicPr>
          <p:blipFill>
            <a:blip r:embed="rId6"/>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4"/>
            <a:stretch>
              <a:fillRect/>
            </a:stretch>
          </p:blipFill>
          <p:spPr>
            <a:xfrm>
              <a:off x="7543800" y="3757033"/>
              <a:ext cx="1812754" cy="1171932"/>
            </a:xfrm>
            <a:prstGeom prst="rect">
              <a:avLst/>
            </a:prstGeom>
          </p:spPr>
        </p:pic>
        <p:pic>
          <p:nvPicPr>
            <p:cNvPr id="21" name="Picture 20"/>
            <p:cNvPicPr>
              <a:picLocks noChangeAspect="1"/>
            </p:cNvPicPr>
            <p:nvPr/>
          </p:nvPicPr>
          <p:blipFill>
            <a:blip r:embed="rId5"/>
            <a:stretch>
              <a:fillRect/>
            </a:stretch>
          </p:blipFill>
          <p:spPr>
            <a:xfrm>
              <a:off x="8204219" y="4055499"/>
              <a:ext cx="1772904" cy="1280520"/>
            </a:xfrm>
            <a:prstGeom prst="rect">
              <a:avLst/>
            </a:prstGeom>
          </p:spPr>
        </p:pic>
        <p:pic>
          <p:nvPicPr>
            <p:cNvPr id="22" name="Picture 21"/>
            <p:cNvPicPr>
              <a:picLocks noChangeAspect="1"/>
            </p:cNvPicPr>
            <p:nvPr/>
          </p:nvPicPr>
          <p:blipFill>
            <a:blip r:embed="rId6"/>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7"/>
            <a:srcRect b="4814"/>
            <a:stretch/>
          </p:blipFill>
          <p:spPr>
            <a:xfrm>
              <a:off x="1907236" y="5079487"/>
              <a:ext cx="1672910" cy="895704"/>
            </a:xfrm>
            <a:prstGeom prst="rect">
              <a:avLst/>
            </a:prstGeom>
          </p:spPr>
        </p:pic>
        <p:pic>
          <p:nvPicPr>
            <p:cNvPr id="25" name="Picture 24"/>
            <p:cNvPicPr>
              <a:picLocks noChangeAspect="1"/>
            </p:cNvPicPr>
            <p:nvPr/>
          </p:nvPicPr>
          <p:blipFill>
            <a:blip r:embed="rId8"/>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9"/>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10"/>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4"/>
            <a:stretch>
              <a:fillRect/>
            </a:stretch>
          </p:blipFill>
          <p:spPr>
            <a:xfrm>
              <a:off x="7543800" y="3757033"/>
              <a:ext cx="1812754" cy="1171932"/>
            </a:xfrm>
            <a:prstGeom prst="rect">
              <a:avLst/>
            </a:prstGeom>
          </p:spPr>
        </p:pic>
        <p:pic>
          <p:nvPicPr>
            <p:cNvPr id="39" name="Picture 38"/>
            <p:cNvPicPr>
              <a:picLocks noChangeAspect="1"/>
            </p:cNvPicPr>
            <p:nvPr/>
          </p:nvPicPr>
          <p:blipFill>
            <a:blip r:embed="rId5"/>
            <a:stretch>
              <a:fillRect/>
            </a:stretch>
          </p:blipFill>
          <p:spPr>
            <a:xfrm>
              <a:off x="8204219" y="4055499"/>
              <a:ext cx="1772904" cy="1280520"/>
            </a:xfrm>
            <a:prstGeom prst="rect">
              <a:avLst/>
            </a:prstGeom>
          </p:spPr>
        </p:pic>
        <p:pic>
          <p:nvPicPr>
            <p:cNvPr id="40" name="Picture 39"/>
            <p:cNvPicPr>
              <a:picLocks noChangeAspect="1"/>
            </p:cNvPicPr>
            <p:nvPr/>
          </p:nvPicPr>
          <p:blipFill>
            <a:blip r:embed="rId6"/>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7"/>
            <a:srcRect b="4814"/>
            <a:stretch/>
          </p:blipFill>
          <p:spPr>
            <a:xfrm>
              <a:off x="1907236" y="5079487"/>
              <a:ext cx="1672910" cy="895704"/>
            </a:xfrm>
            <a:prstGeom prst="rect">
              <a:avLst/>
            </a:prstGeom>
          </p:spPr>
        </p:pic>
        <p:pic>
          <p:nvPicPr>
            <p:cNvPr id="46" name="Picture 45"/>
            <p:cNvPicPr>
              <a:picLocks noChangeAspect="1"/>
            </p:cNvPicPr>
            <p:nvPr/>
          </p:nvPicPr>
          <p:blipFill>
            <a:blip r:embed="rId8"/>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custDataLst>
      <p:tags r:id="rId1"/>
    </p:custDataLst>
    <p:extLst>
      <p:ext uri="{BB962C8B-B14F-4D97-AF65-F5344CB8AC3E}">
        <p14:creationId xmlns:p14="http://schemas.microsoft.com/office/powerpoint/2010/main" val="4219896837"/>
      </p:ext>
    </p:ext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Harness</a:t>
            </a:r>
            <a:endParaRPr lang="en-US" sz="1800" i="1" dirty="0"/>
          </a:p>
        </p:txBody>
      </p:sp>
      <p:sp>
        <p:nvSpPr>
          <p:cNvPr id="3" name="Content Placeholder 2"/>
          <p:cNvSpPr>
            <a:spLocks noGrp="1"/>
          </p:cNvSpPr>
          <p:nvPr>
            <p:ph idx="1"/>
          </p:nvPr>
        </p:nvSpPr>
        <p:spPr>
          <a:xfrm>
            <a:off x="1905002" y="1065176"/>
            <a:ext cx="3809999"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41313" lvl="1" indent="-341313">
              <a:buFont typeface="Wingdings" panose="05000000000000000000" pitchFamily="2" charset="2"/>
              <a:buChar char="ü"/>
            </a:pPr>
            <a:r>
              <a:rPr lang="en-US" sz="1800" dirty="0"/>
              <a:t>Harnesses contained in the model file or externally</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Build harness at unit (subsystem) or system level</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Synchronized test environment (harness </a:t>
            </a:r>
            <a:r>
              <a:rPr lang="en-US" sz="1800" dirty="0">
                <a:sym typeface="Wingdings" panose="05000000000000000000" pitchFamily="2" charset="2"/>
              </a:rPr>
              <a:t> model)</a:t>
            </a:r>
            <a:endParaRPr lang="en-US" sz="1800" dirty="0"/>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Enables unit testing without requiring new model </a:t>
            </a:r>
          </a:p>
          <a:p>
            <a:pPr marL="0" lvl="1" indent="0">
              <a:buNone/>
            </a:pPr>
            <a:endParaRPr lang="en-US" sz="1800" dirty="0"/>
          </a:p>
          <a:p>
            <a:pPr marL="341313" lvl="1" indent="-341313">
              <a:buFont typeface="Wingdings" panose="05000000000000000000" pitchFamily="2" charset="2"/>
              <a:buChar char="ü"/>
            </a:pPr>
            <a:r>
              <a:rPr lang="en-US" sz="1800" dirty="0"/>
              <a:t>Configure harness input and output blocks</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Supports MIL, SIL, PIL or HIL</a:t>
            </a:r>
          </a:p>
        </p:txBody>
      </p:sp>
      <p:pic>
        <p:nvPicPr>
          <p:cNvPr id="6" name="Picture 5"/>
          <p:cNvPicPr>
            <a:picLocks noChangeAspect="1"/>
          </p:cNvPicPr>
          <p:nvPr/>
        </p:nvPicPr>
        <p:blipFill rotWithShape="1">
          <a:blip r:embed="rId2"/>
          <a:srcRect b="4814"/>
          <a:stretch/>
        </p:blipFill>
        <p:spPr>
          <a:xfrm>
            <a:off x="5420392" y="3578932"/>
            <a:ext cx="4866608" cy="2605662"/>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6999394" y="1094489"/>
            <a:ext cx="3276600" cy="2013857"/>
          </a:xfrm>
          <a:prstGeom prst="rect">
            <a:avLst/>
          </a:prstGeom>
          <a:ln w="12700">
            <a:solidFill>
              <a:schemeClr val="tx1"/>
            </a:solidFill>
          </a:ln>
        </p:spPr>
      </p:pic>
      <p:sp>
        <p:nvSpPr>
          <p:cNvPr id="8" name="TextBox 7"/>
          <p:cNvSpPr txBox="1"/>
          <p:nvPr/>
        </p:nvSpPr>
        <p:spPr>
          <a:xfrm>
            <a:off x="7273316" y="5918278"/>
            <a:ext cx="137730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i="1" dirty="0">
                <a:solidFill>
                  <a:schemeClr val="tx2"/>
                </a:solidFill>
                <a:latin typeface="Arial" pitchFamily="34" charset="0"/>
                <a:cs typeface="Arial" pitchFamily="34" charset="0"/>
              </a:rPr>
              <a:t>Main Model</a:t>
            </a:r>
          </a:p>
        </p:txBody>
      </p:sp>
      <p:sp>
        <p:nvSpPr>
          <p:cNvPr id="9" name="TextBox 8"/>
          <p:cNvSpPr txBox="1"/>
          <p:nvPr/>
        </p:nvSpPr>
        <p:spPr>
          <a:xfrm>
            <a:off x="7805282" y="914400"/>
            <a:ext cx="153567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dirty="0"/>
              <a:t>Test Harness</a:t>
            </a:r>
          </a:p>
        </p:txBody>
      </p:sp>
      <p:sp>
        <p:nvSpPr>
          <p:cNvPr id="11" name="Rectangle 10"/>
          <p:cNvSpPr/>
          <p:nvPr/>
        </p:nvSpPr>
        <p:spPr>
          <a:xfrm>
            <a:off x="8409095" y="1983866"/>
            <a:ext cx="667554" cy="65665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p:cNvSpPr/>
          <p:nvPr/>
        </p:nvSpPr>
        <p:spPr>
          <a:xfrm>
            <a:off x="6570718" y="4665754"/>
            <a:ext cx="762000" cy="81577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Up-Down Arrow 17"/>
          <p:cNvSpPr/>
          <p:nvPr/>
        </p:nvSpPr>
        <p:spPr>
          <a:xfrm rot="2115239">
            <a:off x="7762312" y="2598404"/>
            <a:ext cx="528732" cy="2164531"/>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Tree>
    <p:extLst>
      <p:ext uri="{BB962C8B-B14F-4D97-AF65-F5344CB8AC3E}">
        <p14:creationId xmlns:p14="http://schemas.microsoft.com/office/powerpoint/2010/main" val="22549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9" grpId="0" animBg="1"/>
      <p:bldP spid="11" grpId="0" animBg="1"/>
      <p:bldP spid="13"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Sequence/Assessment Block</a:t>
            </a:r>
            <a:endParaRPr lang="en-US" sz="1800" i="1" dirty="0"/>
          </a:p>
        </p:txBody>
      </p:sp>
      <p:sp>
        <p:nvSpPr>
          <p:cNvPr id="3" name="Content Placeholder 2"/>
          <p:cNvSpPr>
            <a:spLocks noGrp="1"/>
          </p:cNvSpPr>
          <p:nvPr>
            <p:ph idx="1"/>
          </p:nvPr>
        </p:nvSpPr>
        <p:spPr>
          <a:xfrm>
            <a:off x="1849878" y="1001952"/>
            <a:ext cx="4596171"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Reactive and/or time based test cases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Easier translation of test procedures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Built on top of Stateflow with extensions for testing (SF license not required)</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Subset of MATLAB language</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Steps are temporal or logic-based</a:t>
            </a:r>
          </a:p>
          <a:p>
            <a:pPr marL="0" lvl="1" indent="0">
              <a:buNone/>
            </a:pPr>
            <a:endParaRPr lang="en-US" sz="1800" dirty="0"/>
          </a:p>
          <a:p>
            <a:pPr marL="339725" lvl="1" indent="-339725">
              <a:buFont typeface="Wingdings" panose="05000000000000000000" pitchFamily="2" charset="2"/>
              <a:buChar char="ü"/>
            </a:pPr>
            <a:r>
              <a:rPr lang="en-US" sz="1800" dirty="0"/>
              <a:t>Create complex test inputs and assessments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Supports debugging (breakpoints)</a:t>
            </a:r>
            <a:endParaRPr lang="en-US" dirty="0"/>
          </a:p>
        </p:txBody>
      </p:sp>
      <p:pic>
        <p:nvPicPr>
          <p:cNvPr id="19" name="Picture 18"/>
          <p:cNvPicPr>
            <a:picLocks noChangeAspect="1"/>
          </p:cNvPicPr>
          <p:nvPr/>
        </p:nvPicPr>
        <p:blipFill rotWithShape="1">
          <a:blip r:embed="rId2"/>
          <a:srcRect l="11442" t="13226" r="66312" b="55262"/>
          <a:stretch/>
        </p:blipFill>
        <p:spPr>
          <a:xfrm>
            <a:off x="7170571" y="1295400"/>
            <a:ext cx="2438958" cy="1500896"/>
          </a:xfrm>
          <a:prstGeom prst="rect">
            <a:avLst/>
          </a:prstGeom>
        </p:spPr>
      </p:pic>
      <p:pic>
        <p:nvPicPr>
          <p:cNvPr id="20" name="Picture 19"/>
          <p:cNvPicPr>
            <a:picLocks noChangeAspect="1"/>
          </p:cNvPicPr>
          <p:nvPr/>
        </p:nvPicPr>
        <p:blipFill>
          <a:blip r:embed="rId3"/>
          <a:stretch>
            <a:fillRect/>
          </a:stretch>
        </p:blipFill>
        <p:spPr>
          <a:xfrm>
            <a:off x="5894962" y="3276600"/>
            <a:ext cx="4532418" cy="2840480"/>
          </a:xfrm>
          <a:prstGeom prst="rect">
            <a:avLst/>
          </a:prstGeom>
          <a:ln w="12700">
            <a:solidFill>
              <a:schemeClr val="tx1"/>
            </a:solidFill>
          </a:ln>
        </p:spPr>
      </p:pic>
    </p:spTree>
    <p:extLst>
      <p:ext uri="{BB962C8B-B14F-4D97-AF65-F5344CB8AC3E}">
        <p14:creationId xmlns:p14="http://schemas.microsoft.com/office/powerpoint/2010/main" val="15195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1143000"/>
          </a:xfrm>
        </p:spPr>
        <p:txBody>
          <a:bodyPr/>
          <a:lstStyle/>
          <a:p>
            <a:r>
              <a:rPr lang="en-US" dirty="0"/>
              <a:t>Simulink Test:  Test Sequence/Assessment Block</a:t>
            </a:r>
            <a:br>
              <a:rPr lang="en-US" dirty="0"/>
            </a:br>
            <a:r>
              <a:rPr lang="en-US" dirty="0"/>
              <a:t>Temporal and Event Logic</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5" name="Picture 4"/>
          <p:cNvPicPr>
            <a:picLocks noChangeAspect="1"/>
          </p:cNvPicPr>
          <p:nvPr/>
        </p:nvPicPr>
        <p:blipFill>
          <a:blip r:embed="rId3"/>
          <a:stretch>
            <a:fillRect/>
          </a:stretch>
        </p:blipFill>
        <p:spPr>
          <a:xfrm>
            <a:off x="1905000" y="1447800"/>
            <a:ext cx="5943600" cy="5029200"/>
          </a:xfrm>
          <a:prstGeom prst="rect">
            <a:avLst/>
          </a:prstGeom>
        </p:spPr>
      </p:pic>
    </p:spTree>
    <p:extLst>
      <p:ext uri="{BB962C8B-B14F-4D97-AF65-F5344CB8AC3E}">
        <p14:creationId xmlns:p14="http://schemas.microsoft.com/office/powerpoint/2010/main" val="168613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990600"/>
          </a:xfrm>
        </p:spPr>
        <p:txBody>
          <a:bodyPr/>
          <a:lstStyle/>
          <a:p>
            <a:r>
              <a:rPr lang="en-US" dirty="0"/>
              <a:t>Simulink Test:  Test Sequence/Assessment Block</a:t>
            </a:r>
            <a:br>
              <a:rPr lang="en-US" dirty="0"/>
            </a:br>
            <a:r>
              <a:rPr lang="en-US" dirty="0"/>
              <a:t>Test Signal Functions</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4" name="Picture 3"/>
          <p:cNvPicPr>
            <a:picLocks noChangeAspect="1"/>
          </p:cNvPicPr>
          <p:nvPr/>
        </p:nvPicPr>
        <p:blipFill>
          <a:blip r:embed="rId3"/>
          <a:stretch>
            <a:fillRect/>
          </a:stretch>
        </p:blipFill>
        <p:spPr>
          <a:xfrm>
            <a:off x="1905000" y="1447800"/>
            <a:ext cx="5630400" cy="5257800"/>
          </a:xfrm>
          <a:prstGeom prst="rect">
            <a:avLst/>
          </a:prstGeom>
        </p:spPr>
      </p:pic>
    </p:spTree>
    <p:extLst>
      <p:ext uri="{BB962C8B-B14F-4D97-AF65-F5344CB8AC3E}">
        <p14:creationId xmlns:p14="http://schemas.microsoft.com/office/powerpoint/2010/main" val="11312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Manager</a:t>
            </a:r>
            <a:endParaRPr lang="en-US" sz="1800" i="1" dirty="0"/>
          </a:p>
        </p:txBody>
      </p:sp>
      <p:sp>
        <p:nvSpPr>
          <p:cNvPr id="3" name="Content Placeholder 2"/>
          <p:cNvSpPr>
            <a:spLocks noGrp="1"/>
          </p:cNvSpPr>
          <p:nvPr>
            <p:ph idx="1"/>
          </p:nvPr>
        </p:nvSpPr>
        <p:spPr>
          <a:xfrm>
            <a:off x="1866902" y="1186039"/>
            <a:ext cx="2857501" cy="535446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Create test cases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Group into suites and test files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Execute individual or batch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View result summary</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Analyze results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Archive, export, report</a:t>
            </a:r>
          </a:p>
        </p:txBody>
      </p:sp>
      <p:pic>
        <p:nvPicPr>
          <p:cNvPr id="15" name="Picture 14"/>
          <p:cNvPicPr>
            <a:picLocks noChangeAspect="1"/>
          </p:cNvPicPr>
          <p:nvPr/>
        </p:nvPicPr>
        <p:blipFill>
          <a:blip r:embed="rId2"/>
          <a:stretch>
            <a:fillRect/>
          </a:stretch>
        </p:blipFill>
        <p:spPr>
          <a:xfrm>
            <a:off x="4800602" y="1173585"/>
            <a:ext cx="5728808" cy="3703632"/>
          </a:xfrm>
          <a:prstGeom prst="rect">
            <a:avLst/>
          </a:prstGeom>
          <a:ln>
            <a:solidFill>
              <a:srgbClr val="024C84"/>
            </a:solidFill>
          </a:ln>
        </p:spPr>
      </p:pic>
      <p:sp>
        <p:nvSpPr>
          <p:cNvPr id="16" name="Rectangle 15"/>
          <p:cNvSpPr/>
          <p:nvPr/>
        </p:nvSpPr>
        <p:spPr>
          <a:xfrm>
            <a:off x="6216261" y="1917732"/>
            <a:ext cx="4277557" cy="27274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ectangle 16"/>
          <p:cNvSpPr/>
          <p:nvPr/>
        </p:nvSpPr>
        <p:spPr>
          <a:xfrm>
            <a:off x="4876800" y="1920839"/>
            <a:ext cx="1339460" cy="181296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p:cNvPicPr>
            <a:picLocks noChangeAspect="1"/>
          </p:cNvPicPr>
          <p:nvPr/>
        </p:nvPicPr>
        <p:blipFill>
          <a:blip r:embed="rId3"/>
          <a:stretch>
            <a:fillRect/>
          </a:stretch>
        </p:blipFill>
        <p:spPr>
          <a:xfrm>
            <a:off x="4838700" y="2435695"/>
            <a:ext cx="5700764" cy="4117505"/>
          </a:xfrm>
          <a:prstGeom prst="rect">
            <a:avLst/>
          </a:prstGeom>
          <a:ln>
            <a:solidFill>
              <a:srgbClr val="024C84"/>
            </a:solidFill>
          </a:ln>
        </p:spPr>
      </p:pic>
      <p:sp>
        <p:nvSpPr>
          <p:cNvPr id="19" name="Rectangle 18"/>
          <p:cNvSpPr/>
          <p:nvPr/>
        </p:nvSpPr>
        <p:spPr>
          <a:xfrm>
            <a:off x="6704704" y="3225214"/>
            <a:ext cx="3810896" cy="332798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Rectangle 19"/>
          <p:cNvSpPr/>
          <p:nvPr/>
        </p:nvSpPr>
        <p:spPr>
          <a:xfrm>
            <a:off x="4876801" y="3213100"/>
            <a:ext cx="1828800" cy="18287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ectangle 20"/>
          <p:cNvSpPr/>
          <p:nvPr/>
        </p:nvSpPr>
        <p:spPr>
          <a:xfrm>
            <a:off x="5676901" y="1384847"/>
            <a:ext cx="331927" cy="38099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66629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077200" cy="990600"/>
          </a:xfrm>
        </p:spPr>
        <p:txBody>
          <a:bodyPr/>
          <a:lstStyle/>
          <a:p>
            <a:r>
              <a:rPr lang="en-US" dirty="0"/>
              <a:t>Test Manager:  Test Case Templates</a:t>
            </a:r>
            <a:br>
              <a:rPr lang="en-US" dirty="0"/>
            </a:br>
            <a:endParaRPr lang="en-US" dirty="0"/>
          </a:p>
        </p:txBody>
      </p:sp>
      <p:sp>
        <p:nvSpPr>
          <p:cNvPr id="6" name="Content Placeholder 2"/>
          <p:cNvSpPr>
            <a:spLocks noGrp="1"/>
          </p:cNvSpPr>
          <p:nvPr>
            <p:ph idx="1"/>
          </p:nvPr>
        </p:nvSpPr>
        <p:spPr>
          <a:xfrm>
            <a:off x="2057400" y="1066800"/>
            <a:ext cx="8077200"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285750" lvl="1">
              <a:buFont typeface="Wingdings" panose="05000000000000000000" pitchFamily="2" charset="2"/>
              <a:buChar char="v"/>
            </a:pPr>
            <a:r>
              <a:rPr lang="en-US" sz="1800" dirty="0"/>
              <a:t>Simulation Testing</a:t>
            </a:r>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Baseline Testing</a:t>
            </a:r>
          </a:p>
          <a:p>
            <a:pPr marL="285750" lvl="1">
              <a:buFont typeface="Wingdings" panose="05000000000000000000" pitchFamily="2" charset="2"/>
              <a:buChar char="v"/>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Equivalence Testing</a:t>
            </a:r>
          </a:p>
          <a:p>
            <a:pPr marL="285750" lvl="1">
              <a:buFont typeface="Wingdings" panose="05000000000000000000" pitchFamily="2" charset="2"/>
              <a:buChar char="v"/>
            </a:pPr>
            <a:endParaRPr lang="en-US" sz="1800" dirty="0"/>
          </a:p>
          <a:p>
            <a:pPr marL="285750" lvl="1">
              <a:buFont typeface="Wingdings" panose="05000000000000000000" pitchFamily="2" charset="2"/>
              <a:buChar char="v"/>
            </a:pPr>
            <a:endParaRPr lang="en-US" sz="1800" dirty="0"/>
          </a:p>
        </p:txBody>
      </p:sp>
      <p:pic>
        <p:nvPicPr>
          <p:cNvPr id="8" name="Picture 7"/>
          <p:cNvPicPr>
            <a:picLocks noChangeAspect="1"/>
          </p:cNvPicPr>
          <p:nvPr/>
        </p:nvPicPr>
        <p:blipFill>
          <a:blip r:embed="rId2"/>
          <a:stretch>
            <a:fillRect/>
          </a:stretch>
        </p:blipFill>
        <p:spPr>
          <a:xfrm>
            <a:off x="4962526" y="1457914"/>
            <a:ext cx="4029075" cy="866186"/>
          </a:xfrm>
          <a:prstGeom prst="rect">
            <a:avLst/>
          </a:prstGeom>
        </p:spPr>
      </p:pic>
      <p:pic>
        <p:nvPicPr>
          <p:cNvPr id="9" name="Picture 8"/>
          <p:cNvPicPr>
            <a:picLocks noChangeAspect="1"/>
          </p:cNvPicPr>
          <p:nvPr/>
        </p:nvPicPr>
        <p:blipFill>
          <a:blip r:embed="rId3"/>
          <a:stretch>
            <a:fillRect/>
          </a:stretch>
        </p:blipFill>
        <p:spPr>
          <a:xfrm>
            <a:off x="4757737" y="2807890"/>
            <a:ext cx="4593409" cy="1535511"/>
          </a:xfrm>
          <a:prstGeom prst="rect">
            <a:avLst/>
          </a:prstGeom>
        </p:spPr>
      </p:pic>
      <p:pic>
        <p:nvPicPr>
          <p:cNvPr id="10" name="Picture 9"/>
          <p:cNvPicPr>
            <a:picLocks noChangeAspect="1"/>
          </p:cNvPicPr>
          <p:nvPr/>
        </p:nvPicPr>
        <p:blipFill>
          <a:blip r:embed="rId4"/>
          <a:stretch>
            <a:fillRect/>
          </a:stretch>
        </p:blipFill>
        <p:spPr>
          <a:xfrm>
            <a:off x="4875212" y="4775966"/>
            <a:ext cx="4396548" cy="1548635"/>
          </a:xfrm>
          <a:prstGeom prst="rect">
            <a:avLst/>
          </a:prstGeom>
        </p:spPr>
      </p:pic>
    </p:spTree>
    <p:extLst>
      <p:ext uri="{BB962C8B-B14F-4D97-AF65-F5344CB8AC3E}">
        <p14:creationId xmlns:p14="http://schemas.microsoft.com/office/powerpoint/2010/main" val="386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4"/>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Tests</a:t>
              </a:r>
            </a:p>
          </p:txBody>
        </p:sp>
      </p:grpSp>
      <p:sp>
        <p:nvSpPr>
          <p:cNvPr id="2" name="Title 1"/>
          <p:cNvSpPr>
            <a:spLocks noGrp="1"/>
          </p:cNvSpPr>
          <p:nvPr>
            <p:ph type="title"/>
          </p:nvPr>
        </p:nvSpPr>
        <p:spPr>
          <a:xfrm>
            <a:off x="396291" y="307198"/>
            <a:ext cx="10769600" cy="990600"/>
          </a:xfrm>
        </p:spPr>
        <p:txBody>
          <a:bodyPr/>
          <a:lstStyle/>
          <a:p>
            <a:r>
              <a:rPr lang="en-US" dirty="0"/>
              <a:t>Simulation Testing Workflow</a:t>
            </a:r>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our requirements?</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8"/>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9"/>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custDataLst>
      <p:tags r:id="rId1"/>
    </p:custDataLst>
    <p:extLst>
      <p:ext uri="{BB962C8B-B14F-4D97-AF65-F5344CB8AC3E}">
        <p14:creationId xmlns:p14="http://schemas.microsoft.com/office/powerpoint/2010/main" val="1555610871"/>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3352800"/>
            <a:ext cx="1571625" cy="1971675"/>
          </a:xfrm>
          <a:prstGeom prst="rect">
            <a:avLst/>
          </a:prstGeom>
        </p:spPr>
      </p:pic>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609600" y="1766132"/>
            <a:ext cx="3276600" cy="475962"/>
          </a:xfrm>
        </p:spPr>
        <p:txBody>
          <a:bodyPr/>
          <a:lstStyle/>
          <a:p>
            <a:pPr marL="0" indent="0">
              <a:buNone/>
            </a:pPr>
            <a:r>
              <a:rPr lang="en-US" i="1" dirty="0">
                <a:effectLst>
                  <a:outerShdw blurRad="38100" dist="38100" dir="2700000" algn="tl">
                    <a:srgbClr val="000000">
                      <a:alpha val="43137"/>
                    </a:srgbClr>
                  </a:outerShdw>
                </a:effectLst>
              </a:rPr>
              <a:t>A quick example…</a:t>
            </a:r>
          </a:p>
        </p:txBody>
      </p:sp>
      <p:sp>
        <p:nvSpPr>
          <p:cNvPr id="5" name="Text Box 11"/>
          <p:cNvSpPr txBox="1">
            <a:spLocks noChangeArrowheads="1"/>
          </p:cNvSpPr>
          <p:nvPr/>
        </p:nvSpPr>
        <p:spPr bwMode="auto">
          <a:xfrm>
            <a:off x="689642" y="5549683"/>
            <a:ext cx="4644357" cy="830997"/>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  </a:t>
            </a:r>
          </a:p>
          <a:p>
            <a:pPr algn="l"/>
            <a:r>
              <a:rPr lang="en-US" sz="1600" b="1" dirty="0">
                <a:solidFill>
                  <a:srgbClr val="0070C0"/>
                </a:solidFill>
                <a:latin typeface="Arial" charset="0"/>
              </a:rPr>
              <a:t>Each condition independently changes the decision outcome</a:t>
            </a:r>
          </a:p>
        </p:txBody>
      </p:sp>
      <p:sp>
        <p:nvSpPr>
          <p:cNvPr id="7" name="Text Box 13"/>
          <p:cNvSpPr txBox="1">
            <a:spLocks noChangeArrowheads="1"/>
          </p:cNvSpPr>
          <p:nvPr/>
        </p:nvSpPr>
        <p:spPr bwMode="auto">
          <a:xfrm>
            <a:off x="2980369" y="2914960"/>
            <a:ext cx="1058591"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FF0000"/>
                </a:solidFill>
                <a:latin typeface="Arial" charset="0"/>
              </a:rPr>
              <a:t>Decision</a:t>
            </a:r>
          </a:p>
        </p:txBody>
      </p:sp>
      <p:sp>
        <p:nvSpPr>
          <p:cNvPr id="8" name="Text Box 14"/>
          <p:cNvSpPr txBox="1">
            <a:spLocks noChangeArrowheads="1"/>
          </p:cNvSpPr>
          <p:nvPr/>
        </p:nvSpPr>
        <p:spPr bwMode="auto">
          <a:xfrm>
            <a:off x="1483346" y="2718548"/>
            <a:ext cx="1210743"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00B050"/>
                </a:solidFill>
                <a:latin typeface="Arial" charset="0"/>
              </a:rPr>
              <a:t>Condition</a:t>
            </a:r>
          </a:p>
        </p:txBody>
      </p:sp>
      <p:sp>
        <p:nvSpPr>
          <p:cNvPr id="9" name="Line 15"/>
          <p:cNvSpPr>
            <a:spLocks noChangeShapeType="1"/>
          </p:cNvSpPr>
          <p:nvPr/>
        </p:nvSpPr>
        <p:spPr bwMode="auto">
          <a:xfrm>
            <a:off x="2140246" y="3048438"/>
            <a:ext cx="298154" cy="3824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a:off x="2707188" y="3230364"/>
            <a:ext cx="874212" cy="366365"/>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2050" name="Picture 2"/>
          <p:cNvPicPr>
            <a:picLocks noChangeAspect="1" noChangeArrowheads="1"/>
          </p:cNvPicPr>
          <p:nvPr/>
        </p:nvPicPr>
        <p:blipFill>
          <a:blip r:embed="rId4" cstate="print"/>
          <a:srcRect l="5612" t="12148" r="5749" b="13906"/>
          <a:stretch>
            <a:fillRect/>
          </a:stretch>
        </p:blipFill>
        <p:spPr bwMode="auto">
          <a:xfrm>
            <a:off x="6553200" y="800100"/>
            <a:ext cx="3810000" cy="2299138"/>
          </a:xfrm>
          <a:prstGeom prst="rect">
            <a:avLst/>
          </a:prstGeom>
          <a:ln>
            <a:noFill/>
          </a:ln>
          <a:effectLst>
            <a:outerShdw blurRad="292100" dist="139700" dir="2700000" algn="tl" rotWithShape="0">
              <a:srgbClr val="333333">
                <a:alpha val="65000"/>
              </a:srgbClr>
            </a:outerShdw>
          </a:effectLst>
        </p:spPr>
      </p:pic>
      <p:pic>
        <p:nvPicPr>
          <p:cNvPr id="11" name="Picture 4"/>
          <p:cNvPicPr>
            <a:picLocks noChangeAspect="1" noChangeArrowheads="1"/>
          </p:cNvPicPr>
          <p:nvPr/>
        </p:nvPicPr>
        <p:blipFill>
          <a:blip r:embed="rId5" cstate="print"/>
          <a:srcRect/>
          <a:stretch>
            <a:fillRect/>
          </a:stretch>
        </p:blipFill>
        <p:spPr bwMode="auto">
          <a:xfrm>
            <a:off x="7108656" y="3441519"/>
            <a:ext cx="2699088" cy="3052047"/>
          </a:xfrm>
          <a:prstGeom prst="rect">
            <a:avLst/>
          </a:prstGeom>
          <a:ln>
            <a:noFill/>
          </a:ln>
          <a:effectLst>
            <a:outerShdw blurRad="292100" dist="139700" dir="2700000" algn="tl" rotWithShape="0">
              <a:srgbClr val="333333">
                <a:alpha val="65000"/>
              </a:srgbClr>
            </a:outerShdw>
          </a:effectLst>
        </p:spPr>
      </p:pic>
      <p:sp>
        <p:nvSpPr>
          <p:cNvPr id="45" name="Line 15"/>
          <p:cNvSpPr>
            <a:spLocks noChangeShapeType="1"/>
          </p:cNvSpPr>
          <p:nvPr/>
        </p:nvSpPr>
        <p:spPr bwMode="auto">
          <a:xfrm flipH="1">
            <a:off x="1752600" y="3048438"/>
            <a:ext cx="271096" cy="377168"/>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Tree>
    <p:custDataLst>
      <p:tags r:id="rId1"/>
    </p:custDataLst>
    <p:extLst>
      <p:ext uri="{BB962C8B-B14F-4D97-AF65-F5344CB8AC3E}">
        <p14:creationId xmlns:p14="http://schemas.microsoft.com/office/powerpoint/2010/main" val="1861383999"/>
      </p:ext>
    </p:extLst>
  </p:cSld>
  <p:clrMapOvr>
    <a:masterClrMapping/>
  </p:clrMapOvr>
  <mc:AlternateContent xmlns:mc="http://schemas.openxmlformats.org/markup-compatibility/2006" xmlns:p14="http://schemas.microsoft.com/office/powerpoint/2010/main">
    <mc:Choice Requires="p14">
      <p:transition spd="slow" p14:dur="2000" advTm="19432"/>
    </mc:Choice>
    <mc:Fallback xmlns="">
      <p:transition spd="slow" advTm="19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linds(horizont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a:t>Did We Completely Test our Model?</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850223" y="2863326"/>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lgn="ctr">
              <a:buNone/>
            </a:pPr>
            <a:r>
              <a:rPr lang="en-US" sz="2200" dirty="0"/>
              <a:t>Model Coverage Analysis</a:t>
            </a:r>
          </a:p>
          <a:p>
            <a:pPr marL="0" indent="0" algn="ctr">
              <a:buNone/>
            </a:pPr>
            <a:endParaRPr lang="en-US" sz="2200" dirty="0"/>
          </a:p>
          <a:p>
            <a:pPr algn="ctr"/>
            <a:endParaRPr lang="en-US" sz="2200" dirty="0"/>
          </a:p>
          <a:p>
            <a:pPr algn="ctr">
              <a:buFont typeface="Arial" pitchFamily="34" charset="0"/>
              <a:buChar char="•"/>
            </a:pPr>
            <a:endParaRPr lang="en-US" sz="2200" dirty="0"/>
          </a:p>
          <a:p>
            <a:pPr algn="ctr">
              <a:buFont typeface="Arial" pitchFamily="34" charset="0"/>
              <a:buChar char="•"/>
            </a:pPr>
            <a:endParaRPr lang="en-US" sz="2200" dirty="0"/>
          </a:p>
          <a:p>
            <a:pPr algn="ctr">
              <a:buFont typeface="Arial" pitchFamily="34" charset="0"/>
              <a:buChar char="•"/>
            </a:pPr>
            <a:endParaRPr lang="en-US" sz="2200" dirty="0"/>
          </a:p>
        </p:txBody>
      </p:sp>
      <p:sp>
        <p:nvSpPr>
          <p:cNvPr id="2" name="Down Arrow 1"/>
          <p:cNvSpPr/>
          <p:nvPr/>
        </p:nvSpPr>
        <p:spPr>
          <a:xfrm rot="14383867">
            <a:off x="4632780"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641213"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custDataLst>
      <p:tags r:id="rId1"/>
    </p:custDataLst>
    <p:extLst>
      <p:ext uri="{BB962C8B-B14F-4D97-AF65-F5344CB8AC3E}">
        <p14:creationId xmlns:p14="http://schemas.microsoft.com/office/powerpoint/2010/main" val="623268581"/>
      </p:ext>
    </p:extLst>
  </p:cSld>
  <p:clrMapOvr>
    <a:masterClrMapping/>
  </p:clrMapOvr>
  <mc:AlternateContent xmlns:mc="http://schemas.openxmlformats.org/markup-compatibility/2006" xmlns:p14="http://schemas.microsoft.com/office/powerpoint/2010/main">
    <mc:Choice Requires="p14">
      <p:transition spd="slow" p14:dur="2000" advTm="18880"/>
    </mc:Choice>
    <mc:Fallback xmlns="">
      <p:transition spd="slow" advTm="18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a:t>Model Based Design Verification Workflow</a:t>
            </a:r>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4"/>
          <a:stretch>
            <a:fillRect/>
          </a:stretch>
        </p:blipFill>
        <p:spPr>
          <a:xfrm>
            <a:off x="1905000" y="3099817"/>
            <a:ext cx="7467600" cy="3324225"/>
          </a:xfrm>
          <a:prstGeom prst="rect">
            <a:avLst/>
          </a:prstGeom>
        </p:spPr>
      </p:pic>
      <p:pic>
        <p:nvPicPr>
          <p:cNvPr id="10" name="Picture 9"/>
          <p:cNvPicPr>
            <a:picLocks noChangeAspect="1"/>
          </p:cNvPicPr>
          <p:nvPr/>
        </p:nvPicPr>
        <p:blipFill>
          <a:blip r:embed="rId5"/>
          <a:stretch>
            <a:fillRect/>
          </a:stretch>
        </p:blipFill>
        <p:spPr>
          <a:xfrm>
            <a:off x="1907176" y="3099817"/>
            <a:ext cx="7467600" cy="3324225"/>
          </a:xfrm>
          <a:prstGeom prst="rect">
            <a:avLst/>
          </a:prstGeom>
        </p:spPr>
      </p:pic>
      <p:pic>
        <p:nvPicPr>
          <p:cNvPr id="11" name="Picture 10"/>
          <p:cNvPicPr>
            <a:picLocks noChangeAspect="1"/>
          </p:cNvPicPr>
          <p:nvPr/>
        </p:nvPicPr>
        <p:blipFill>
          <a:blip r:embed="rId6"/>
          <a:stretch>
            <a:fillRect/>
          </a:stretch>
        </p:blipFill>
        <p:spPr>
          <a:xfrm>
            <a:off x="1906911" y="3101974"/>
            <a:ext cx="7467600" cy="3324225"/>
          </a:xfrm>
          <a:prstGeom prst="rect">
            <a:avLst/>
          </a:prstGeom>
        </p:spPr>
      </p:pic>
    </p:spTree>
    <p:custDataLst>
      <p:tags r:id="rId1"/>
    </p:custDataLst>
    <p:extLst>
      <p:ext uri="{BB962C8B-B14F-4D97-AF65-F5344CB8AC3E}">
        <p14:creationId xmlns:p14="http://schemas.microsoft.com/office/powerpoint/2010/main" val="3923379554"/>
      </p:ext>
    </p:extLst>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228600" y="1545266"/>
            <a:ext cx="6143329" cy="5084134"/>
          </a:xfrm>
          <a:prstGeom prst="rect">
            <a:avLst/>
          </a:prstGeom>
        </p:spPr>
      </p:pic>
      <p:pic>
        <p:nvPicPr>
          <p:cNvPr id="5" name="Picture 4"/>
          <p:cNvPicPr>
            <a:picLocks noChangeAspect="1"/>
          </p:cNvPicPr>
          <p:nvPr/>
        </p:nvPicPr>
        <p:blipFill>
          <a:blip r:embed="rId5"/>
          <a:stretch>
            <a:fillRect/>
          </a:stretch>
        </p:blipFill>
        <p:spPr>
          <a:xfrm>
            <a:off x="5498802" y="1981200"/>
            <a:ext cx="6447580" cy="3663258"/>
          </a:xfrm>
          <a:prstGeom prst="rect">
            <a:avLst/>
          </a:prstGeom>
        </p:spPr>
      </p:pic>
      <p:pic>
        <p:nvPicPr>
          <p:cNvPr id="6" name="Picture 5"/>
          <p:cNvPicPr>
            <a:picLocks noChangeAspect="1"/>
          </p:cNvPicPr>
          <p:nvPr/>
        </p:nvPicPr>
        <p:blipFill>
          <a:blip r:embed="rId6"/>
          <a:stretch>
            <a:fillRect/>
          </a:stretch>
        </p:blipFill>
        <p:spPr>
          <a:xfrm>
            <a:off x="152400" y="914400"/>
            <a:ext cx="7134524" cy="5543550"/>
          </a:xfrm>
          <a:prstGeom prst="rect">
            <a:avLst/>
          </a:prstGeom>
        </p:spPr>
      </p:pic>
      <p:pic>
        <p:nvPicPr>
          <p:cNvPr id="3" name="Picture 2">
            <a:extLst>
              <a:ext uri="{FF2B5EF4-FFF2-40B4-BE49-F238E27FC236}">
                <a16:creationId xmlns:a16="http://schemas.microsoft.com/office/drawing/2014/main" id="{DF830DA5-8540-488A-A5D2-A8F491F9534A}"/>
              </a:ext>
            </a:extLst>
          </p:cNvPr>
          <p:cNvPicPr>
            <a:picLocks noChangeAspect="1"/>
          </p:cNvPicPr>
          <p:nvPr/>
        </p:nvPicPr>
        <p:blipFill>
          <a:blip r:embed="rId7"/>
          <a:stretch>
            <a:fillRect/>
          </a:stretch>
        </p:blipFill>
        <p:spPr>
          <a:xfrm>
            <a:off x="5078843" y="1717646"/>
            <a:ext cx="6960757" cy="4911754"/>
          </a:xfrm>
          <a:prstGeom prst="rect">
            <a:avLst/>
          </a:prstGeom>
        </p:spPr>
      </p:pic>
      <p:pic>
        <p:nvPicPr>
          <p:cNvPr id="12" name="Picture 11"/>
          <p:cNvPicPr>
            <a:picLocks noChangeAspect="1"/>
          </p:cNvPicPr>
          <p:nvPr/>
        </p:nvPicPr>
        <p:blipFill>
          <a:blip r:embed="rId8"/>
          <a:stretch>
            <a:fillRect/>
          </a:stretch>
        </p:blipFill>
        <p:spPr>
          <a:xfrm>
            <a:off x="152400" y="914400"/>
            <a:ext cx="7165450" cy="5567580"/>
          </a:xfrm>
          <a:prstGeom prst="rect">
            <a:avLst/>
          </a:prstGeom>
        </p:spPr>
      </p:pic>
      <p:pic>
        <p:nvPicPr>
          <p:cNvPr id="13" name="Picture 12"/>
          <p:cNvPicPr>
            <a:picLocks noChangeAspect="1"/>
          </p:cNvPicPr>
          <p:nvPr/>
        </p:nvPicPr>
        <p:blipFill>
          <a:blip r:embed="rId9"/>
          <a:stretch>
            <a:fillRect/>
          </a:stretch>
        </p:blipFill>
        <p:spPr>
          <a:xfrm>
            <a:off x="5395655" y="984003"/>
            <a:ext cx="6598225" cy="5591393"/>
          </a:xfrm>
          <a:prstGeom prst="rect">
            <a:avLst/>
          </a:prstGeom>
        </p:spPr>
      </p:pic>
      <p:pic>
        <p:nvPicPr>
          <p:cNvPr id="14" name="Picture 13"/>
          <p:cNvPicPr>
            <a:picLocks noChangeAspect="1"/>
          </p:cNvPicPr>
          <p:nvPr/>
        </p:nvPicPr>
        <p:blipFill>
          <a:blip r:embed="rId10"/>
          <a:stretch>
            <a:fillRect/>
          </a:stretch>
        </p:blipFill>
        <p:spPr>
          <a:xfrm>
            <a:off x="3985704" y="4448708"/>
            <a:ext cx="3301220" cy="1824146"/>
          </a:xfrm>
          <a:prstGeom prst="rect">
            <a:avLst/>
          </a:prstGeom>
        </p:spPr>
      </p:pic>
      <p:sp>
        <p:nvSpPr>
          <p:cNvPr id="15" name="Content Placeholder 3"/>
          <p:cNvSpPr txBox="1">
            <a:spLocks/>
          </p:cNvSpPr>
          <p:nvPr/>
        </p:nvSpPr>
        <p:spPr>
          <a:xfrm>
            <a:off x="400410" y="2208669"/>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custDataLst>
      <p:tags r:id="rId1"/>
    </p:custDataLst>
    <p:extLst>
      <p:ext uri="{BB962C8B-B14F-4D97-AF65-F5344CB8AC3E}">
        <p14:creationId xmlns:p14="http://schemas.microsoft.com/office/powerpoint/2010/main" val="747234213"/>
      </p:ext>
    </p:extLst>
  </p:cSld>
  <p:clrMapOvr>
    <a:masterClrMapping/>
  </p:clrMapOvr>
  <mc:AlternateContent xmlns:mc="http://schemas.openxmlformats.org/markup-compatibility/2006" xmlns:p14="http://schemas.microsoft.com/office/powerpoint/2010/main">
    <mc:Choice Requires="p14">
      <p:transition spd="slow" p14:dur="2000" advTm="31373"/>
    </mc:Choice>
    <mc:Fallback xmlns="">
      <p:transition spd="slow" advTm="31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extLst>
      <p:ext uri="{BB962C8B-B14F-4D97-AF65-F5344CB8AC3E}">
        <p14:creationId xmlns:p14="http://schemas.microsoft.com/office/powerpoint/2010/main" val="8531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381000" y="1066800"/>
            <a:ext cx="5961857" cy="4933950"/>
          </a:xfrm>
          <a:prstGeom prst="rect">
            <a:avLst/>
          </a:prstGeom>
        </p:spPr>
      </p:pic>
      <p:pic>
        <p:nvPicPr>
          <p:cNvPr id="7" name="Picture 6"/>
          <p:cNvPicPr>
            <a:picLocks noChangeAspect="1"/>
          </p:cNvPicPr>
          <p:nvPr/>
        </p:nvPicPr>
        <p:blipFill>
          <a:blip r:embed="rId5"/>
          <a:stretch>
            <a:fillRect/>
          </a:stretch>
        </p:blipFill>
        <p:spPr>
          <a:xfrm>
            <a:off x="4660954" y="1143000"/>
            <a:ext cx="6938386" cy="5391150"/>
          </a:xfrm>
          <a:prstGeom prst="rect">
            <a:avLst/>
          </a:prstGeom>
        </p:spPr>
      </p:pic>
      <p:pic>
        <p:nvPicPr>
          <p:cNvPr id="8" name="Picture 7"/>
          <p:cNvPicPr>
            <a:picLocks noChangeAspect="1"/>
          </p:cNvPicPr>
          <p:nvPr/>
        </p:nvPicPr>
        <p:blipFill>
          <a:blip r:embed="rId6"/>
          <a:stretch>
            <a:fillRect/>
          </a:stretch>
        </p:blipFill>
        <p:spPr>
          <a:xfrm>
            <a:off x="4669918" y="1143000"/>
            <a:ext cx="6929421" cy="5384184"/>
          </a:xfrm>
          <a:prstGeom prst="rect">
            <a:avLst/>
          </a:prstGeom>
        </p:spPr>
      </p:pic>
      <p:pic>
        <p:nvPicPr>
          <p:cNvPr id="10" name="Picture 9"/>
          <p:cNvPicPr>
            <a:picLocks noChangeAspect="1"/>
          </p:cNvPicPr>
          <p:nvPr/>
        </p:nvPicPr>
        <p:blipFill>
          <a:blip r:embed="rId7"/>
          <a:stretch>
            <a:fillRect/>
          </a:stretch>
        </p:blipFill>
        <p:spPr>
          <a:xfrm>
            <a:off x="4660954" y="1147755"/>
            <a:ext cx="6934507" cy="5388137"/>
          </a:xfrm>
          <a:prstGeom prst="rect">
            <a:avLst/>
          </a:prstGeom>
        </p:spPr>
      </p:pic>
      <p:pic>
        <p:nvPicPr>
          <p:cNvPr id="16" name="Picture 15"/>
          <p:cNvPicPr>
            <a:picLocks noChangeAspect="1"/>
          </p:cNvPicPr>
          <p:nvPr/>
        </p:nvPicPr>
        <p:blipFill>
          <a:blip r:embed="rId8"/>
          <a:stretch>
            <a:fillRect/>
          </a:stretch>
        </p:blipFill>
        <p:spPr>
          <a:xfrm>
            <a:off x="3810000" y="1289936"/>
            <a:ext cx="5867400" cy="5348217"/>
          </a:xfrm>
          <a:prstGeom prst="rect">
            <a:avLst/>
          </a:prstGeom>
        </p:spPr>
      </p:pic>
      <p:pic>
        <p:nvPicPr>
          <p:cNvPr id="18" name="Picture 17"/>
          <p:cNvPicPr>
            <a:picLocks noChangeAspect="1"/>
          </p:cNvPicPr>
          <p:nvPr/>
        </p:nvPicPr>
        <p:blipFill>
          <a:blip r:embed="rId9"/>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10"/>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1"/>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2"/>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3"/>
          <a:stretch>
            <a:fillRect/>
          </a:stretch>
        </p:blipFill>
        <p:spPr>
          <a:xfrm>
            <a:off x="312081" y="950373"/>
            <a:ext cx="7244930" cy="5629336"/>
          </a:xfrm>
          <a:prstGeom prst="rect">
            <a:avLst/>
          </a:prstGeom>
        </p:spPr>
      </p:pic>
      <p:pic>
        <p:nvPicPr>
          <p:cNvPr id="28" name="Picture 27"/>
          <p:cNvPicPr>
            <a:picLocks noChangeAspect="1"/>
          </p:cNvPicPr>
          <p:nvPr/>
        </p:nvPicPr>
        <p:blipFill>
          <a:blip r:embed="rId14"/>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5"/>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2 new requirements for the “hold” case for speed setting input buttons</a:t>
            </a:r>
          </a:p>
          <a:p>
            <a:r>
              <a:rPr lang="en-US" sz="2000" dirty="0"/>
              <a:t>Added 5 test cases to the original 14 requirements based test cases </a:t>
            </a:r>
          </a:p>
          <a:p>
            <a:pPr lvl="1"/>
            <a:r>
              <a:rPr lang="en-US" sz="1600" dirty="0"/>
              <a:t>3 test cases for the 2 new requirements</a:t>
            </a:r>
          </a:p>
          <a:p>
            <a:pPr lvl="1"/>
            <a:r>
              <a:rPr lang="en-US" sz="1600" dirty="0"/>
              <a:t>2 test cases for the missing test cases for the vehicle speed exist conditions</a:t>
            </a:r>
          </a:p>
          <a:p>
            <a:r>
              <a:rPr lang="en-US" sz="2000" dirty="0"/>
              <a:t>4/5 new functional test cases pass</a:t>
            </a:r>
          </a:p>
          <a:p>
            <a:pPr lvl="1"/>
            <a:r>
              <a:rPr lang="en-US" sz="1600" dirty="0"/>
              <a:t>Failed test case showed overshoot beyond target speed limits</a:t>
            </a:r>
          </a:p>
          <a:p>
            <a:pPr lvl="1"/>
            <a:r>
              <a:rPr lang="en-US" sz="1600" dirty="0"/>
              <a:t>Coverage analysis highlighted transitions with design errors</a:t>
            </a:r>
          </a:p>
          <a:p>
            <a:pPr lvl="1"/>
            <a:r>
              <a:rPr lang="en-US" sz="1600" dirty="0"/>
              <a:t>Fixed comparison operators, (&lt;) </a:t>
            </a:r>
            <a:r>
              <a:rPr lang="en-US" sz="1600" dirty="0">
                <a:sym typeface="Wingdings" panose="05000000000000000000" pitchFamily="2" charset="2"/>
              </a:rPr>
              <a:t> (&lt;=),</a:t>
            </a:r>
            <a:r>
              <a:rPr lang="en-US" sz="1600" dirty="0"/>
              <a:t> and (&gt;) </a:t>
            </a:r>
            <a:r>
              <a:rPr lang="en-US" sz="1600" dirty="0">
                <a:sym typeface="Wingdings" panose="05000000000000000000" pitchFamily="2" charset="2"/>
              </a:rPr>
              <a:t> </a:t>
            </a:r>
            <a:r>
              <a:rPr lang="en-US" sz="1600" dirty="0"/>
              <a:t>(&gt;=)</a:t>
            </a:r>
          </a:p>
          <a:p>
            <a:r>
              <a:rPr lang="en-US" sz="2000" b="1" dirty="0"/>
              <a:t>Now all (19) functional test cases pass with 100% model coverage!</a:t>
            </a:r>
          </a:p>
        </p:txBody>
      </p:sp>
    </p:spTree>
    <p:custDataLst>
      <p:tags r:id="rId1"/>
    </p:custDataLst>
    <p:extLst>
      <p:ext uri="{BB962C8B-B14F-4D97-AF65-F5344CB8AC3E}">
        <p14:creationId xmlns:p14="http://schemas.microsoft.com/office/powerpoint/2010/main" val="584342347"/>
      </p:ext>
    </p:extLst>
  </p:cSld>
  <p:clrMapOvr>
    <a:masterClrMapping/>
  </p:clrMapOvr>
  <mc:AlternateContent xmlns:mc="http://schemas.openxmlformats.org/markup-compatibility/2006" xmlns:p14="http://schemas.microsoft.com/office/powerpoint/2010/main">
    <mc:Choice Requires="p14">
      <p:transition spd="slow" p14:dur="2000" advTm="58873"/>
    </mc:Choice>
    <mc:Fallback xmlns="">
      <p:transition spd="slow" advTm="588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Generating Functional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19532FF-408B-4D5E-A888-96488F79C52F}"/>
              </a:ext>
            </a:extLst>
          </p:cNvPr>
          <p:cNvPicPr>
            <a:picLocks noChangeAspect="1"/>
          </p:cNvPicPr>
          <p:nvPr/>
        </p:nvPicPr>
        <p:blipFill>
          <a:blip r:embed="rId4"/>
          <a:stretch>
            <a:fillRect/>
          </a:stretch>
        </p:blipFill>
        <p:spPr>
          <a:xfrm>
            <a:off x="183763" y="1016348"/>
            <a:ext cx="4339408" cy="4114800"/>
          </a:xfrm>
          <a:prstGeom prst="rect">
            <a:avLst/>
          </a:prstGeom>
        </p:spPr>
      </p:pic>
      <p:pic>
        <p:nvPicPr>
          <p:cNvPr id="5" name="Picture 4">
            <a:extLst>
              <a:ext uri="{FF2B5EF4-FFF2-40B4-BE49-F238E27FC236}">
                <a16:creationId xmlns:a16="http://schemas.microsoft.com/office/drawing/2014/main" id="{CD30E700-1B3D-412B-9F62-9888339AB888}"/>
              </a:ext>
            </a:extLst>
          </p:cNvPr>
          <p:cNvPicPr>
            <a:picLocks noChangeAspect="1"/>
          </p:cNvPicPr>
          <p:nvPr/>
        </p:nvPicPr>
        <p:blipFill>
          <a:blip r:embed="rId5"/>
          <a:stretch>
            <a:fillRect/>
          </a:stretch>
        </p:blipFill>
        <p:spPr>
          <a:xfrm>
            <a:off x="1447800" y="3714616"/>
            <a:ext cx="7232007" cy="3086367"/>
          </a:xfrm>
          <a:prstGeom prst="rect">
            <a:avLst/>
          </a:prstGeom>
        </p:spPr>
      </p:pic>
      <p:pic>
        <p:nvPicPr>
          <p:cNvPr id="7" name="Picture 6">
            <a:extLst>
              <a:ext uri="{FF2B5EF4-FFF2-40B4-BE49-F238E27FC236}">
                <a16:creationId xmlns:a16="http://schemas.microsoft.com/office/drawing/2014/main" id="{CFF66609-3DF1-42FC-912F-3159F72C2629}"/>
              </a:ext>
            </a:extLst>
          </p:cNvPr>
          <p:cNvPicPr>
            <a:picLocks noChangeAspect="1"/>
          </p:cNvPicPr>
          <p:nvPr/>
        </p:nvPicPr>
        <p:blipFill>
          <a:blip r:embed="rId6"/>
          <a:stretch>
            <a:fillRect/>
          </a:stretch>
        </p:blipFill>
        <p:spPr>
          <a:xfrm>
            <a:off x="4672093" y="1016348"/>
            <a:ext cx="7336144" cy="3498635"/>
          </a:xfrm>
          <a:prstGeom prst="rect">
            <a:avLst/>
          </a:prstGeom>
        </p:spPr>
      </p:pic>
      <p:pic>
        <p:nvPicPr>
          <p:cNvPr id="8" name="Picture 7">
            <a:extLst>
              <a:ext uri="{FF2B5EF4-FFF2-40B4-BE49-F238E27FC236}">
                <a16:creationId xmlns:a16="http://schemas.microsoft.com/office/drawing/2014/main" id="{1064E141-9C68-4C79-B32B-06D992142231}"/>
              </a:ext>
            </a:extLst>
          </p:cNvPr>
          <p:cNvPicPr>
            <a:picLocks noChangeAspect="1"/>
          </p:cNvPicPr>
          <p:nvPr/>
        </p:nvPicPr>
        <p:blipFill>
          <a:blip r:embed="rId7"/>
          <a:stretch>
            <a:fillRect/>
          </a:stretch>
        </p:blipFill>
        <p:spPr>
          <a:xfrm>
            <a:off x="9014206" y="4823950"/>
            <a:ext cx="2758679" cy="1546994"/>
          </a:xfrm>
          <a:prstGeom prst="rect">
            <a:avLst/>
          </a:prstGeom>
        </p:spPr>
      </p:pic>
      <p:pic>
        <p:nvPicPr>
          <p:cNvPr id="10" name="Picture 9">
            <a:extLst>
              <a:ext uri="{FF2B5EF4-FFF2-40B4-BE49-F238E27FC236}">
                <a16:creationId xmlns:a16="http://schemas.microsoft.com/office/drawing/2014/main" id="{0BF001B5-4905-49F9-ACFF-9A11D0BC14E2}"/>
              </a:ext>
            </a:extLst>
          </p:cNvPr>
          <p:cNvPicPr>
            <a:picLocks noChangeAspect="1"/>
          </p:cNvPicPr>
          <p:nvPr/>
        </p:nvPicPr>
        <p:blipFill>
          <a:blip r:embed="rId8"/>
          <a:stretch>
            <a:fillRect/>
          </a:stretch>
        </p:blipFill>
        <p:spPr>
          <a:xfrm>
            <a:off x="419115" y="2845412"/>
            <a:ext cx="3314987" cy="3711262"/>
          </a:xfrm>
          <a:prstGeom prst="rect">
            <a:avLst/>
          </a:prstGeom>
        </p:spPr>
      </p:pic>
      <p:pic>
        <p:nvPicPr>
          <p:cNvPr id="11" name="Picture 10">
            <a:extLst>
              <a:ext uri="{FF2B5EF4-FFF2-40B4-BE49-F238E27FC236}">
                <a16:creationId xmlns:a16="http://schemas.microsoft.com/office/drawing/2014/main" id="{B2174876-7DCC-4049-867F-293ED4E35D86}"/>
              </a:ext>
            </a:extLst>
          </p:cNvPr>
          <p:cNvPicPr>
            <a:picLocks noChangeAspect="1"/>
          </p:cNvPicPr>
          <p:nvPr/>
        </p:nvPicPr>
        <p:blipFill>
          <a:blip r:embed="rId9"/>
          <a:stretch>
            <a:fillRect/>
          </a:stretch>
        </p:blipFill>
        <p:spPr>
          <a:xfrm>
            <a:off x="5730611" y="4212559"/>
            <a:ext cx="5898391" cy="2438611"/>
          </a:xfrm>
          <a:prstGeom prst="rect">
            <a:avLst/>
          </a:prstGeom>
        </p:spPr>
      </p:pic>
    </p:spTree>
    <p:custDataLst>
      <p:tags r:id="rId1"/>
    </p:custDataLst>
    <p:extLst>
      <p:ext uri="{BB962C8B-B14F-4D97-AF65-F5344CB8AC3E}">
        <p14:creationId xmlns:p14="http://schemas.microsoft.com/office/powerpoint/2010/main" val="2644866100"/>
      </p:ext>
    </p:extLst>
  </p:cSld>
  <p:clrMapOvr>
    <a:masterClrMapping/>
  </p:clrMapOvr>
  <mc:AlternateContent xmlns:mc="http://schemas.openxmlformats.org/markup-compatibility/2006" xmlns:p14="http://schemas.microsoft.com/office/powerpoint/2010/main">
    <mc:Choice Requires="p14">
      <p:transition spd="slow" p14:dur="2000" advTm="29206"/>
    </mc:Choice>
    <mc:Fallback xmlns="">
      <p:transition spd="slow" advTm="29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22" name="Picture 21"/>
          <p:cNvPicPr>
            <a:picLocks noChangeAspect="1"/>
          </p:cNvPicPr>
          <p:nvPr/>
        </p:nvPicPr>
        <p:blipFill>
          <a:blip r:embed="rId3"/>
          <a:stretch>
            <a:fillRect/>
          </a:stretch>
        </p:blipFill>
        <p:spPr>
          <a:xfrm>
            <a:off x="8072664" y="1066800"/>
            <a:ext cx="2598897" cy="4925123"/>
          </a:xfrm>
          <a:prstGeom prst="rect">
            <a:avLst/>
          </a:prstGeom>
          <a:ln w="28575">
            <a:noFill/>
          </a:ln>
          <a:effectLst>
            <a:outerShdw blurRad="50800" dist="38100" dir="2700000" algn="tl" rotWithShape="0">
              <a:prstClr val="black">
                <a:alpha val="40000"/>
              </a:prstClr>
            </a:outerShdw>
          </a:effectLst>
        </p:spPr>
      </p:pic>
      <p:pic>
        <p:nvPicPr>
          <p:cNvPr id="1026" name="Picture 2" descr="C:\Users\colosky\AppData\Local\Temp\SNAGHTML229e8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51993"/>
            <a:ext cx="6651025" cy="48202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268335" y="4477805"/>
            <a:ext cx="3697224" cy="2111526"/>
          </a:xfrm>
          <a:prstGeom prst="rect">
            <a:avLst/>
          </a:prstGeom>
        </p:spPr>
      </p:pic>
      <p:cxnSp>
        <p:nvCxnSpPr>
          <p:cNvPr id="25" name="Straight Connector 24"/>
          <p:cNvCxnSpPr/>
          <p:nvPr/>
        </p:nvCxnSpPr>
        <p:spPr>
          <a:xfrm>
            <a:off x="5325196" y="2008632"/>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88620" y="5184648"/>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Striped Right Arrow 3"/>
          <p:cNvSpPr/>
          <p:nvPr/>
        </p:nvSpPr>
        <p:spPr>
          <a:xfrm>
            <a:off x="7137513" y="3360420"/>
            <a:ext cx="1320687" cy="533400"/>
          </a:xfrm>
          <a:prstGeom prst="stripedRight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3093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39900921"/>
      </p:ext>
    </p:extLst>
  </p:cSld>
  <p:clrMapOvr>
    <a:masterClrMapping/>
  </p:clrMapOvr>
  <mc:AlternateContent xmlns:mc="http://schemas.openxmlformats.org/markup-compatibility/2006" xmlns:p14="http://schemas.microsoft.com/office/powerpoint/2010/main">
    <mc:Choice Requires="p14">
      <p:transition spd="slow" p14:dur="2000" advTm="5578"/>
    </mc:Choice>
    <mc:Fallback xmlns="">
      <p:transition spd="slow" advTm="5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2381797"/>
      </p:ext>
    </p:extLst>
  </p:cSld>
  <p:clrMapOvr>
    <a:masterClrMapping/>
  </p:clrMapOvr>
  <mc:AlternateContent xmlns:mc="http://schemas.openxmlformats.org/markup-compatibility/2006" xmlns:p14="http://schemas.microsoft.com/office/powerpoint/2010/main">
    <mc:Choice Requires="p14">
      <p:transition spd="slow" p14:dur="2000" advTm="4598"/>
    </mc:Choice>
    <mc:Fallback xmlns="">
      <p:transition spd="slow" advTm="4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a:solidFill>
                  <a:srgbClr val="993200"/>
                </a:solidFill>
              </a:rPr>
              <a:t>Equivalence Testing: </a:t>
            </a:r>
            <a:br>
              <a:rPr lang="en-US" dirty="0">
                <a:solidFill>
                  <a:srgbClr val="993200"/>
                </a:solidFill>
              </a:rPr>
            </a:br>
            <a:r>
              <a:rPr lang="en-US" dirty="0">
                <a:solidFill>
                  <a:srgbClr val="993200"/>
                </a:solidFill>
              </a:rPr>
              <a:t>Model </a:t>
            </a:r>
            <a:r>
              <a:rPr lang="en-US" dirty="0" err="1">
                <a:solidFill>
                  <a:srgbClr val="993200"/>
                </a:solidFill>
              </a:rPr>
              <a:t>vs</a:t>
            </a:r>
            <a:r>
              <a:rPr lang="en-US" dirty="0">
                <a:solidFill>
                  <a:srgbClr val="993200"/>
                </a:solidFill>
              </a:rPr>
              <a:t> SIL or PIL Mode Testing</a:t>
            </a: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Arial" pitchFamily="34" charset="0"/>
                <a:cs typeface="Arial" pitchFamily="34" charset="0"/>
              </a:rPr>
              <a:t>Model Coverage</a:t>
            </a:r>
            <a:r>
              <a:rPr lang="en-US" sz="12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200" i="1" dirty="0">
              <a:solidFill>
                <a:schemeClr val="tx1">
                  <a:lumMod val="65000"/>
                  <a:lumOff val="35000"/>
                </a:schemeClr>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E33EB1D-2F0C-43B9-B343-E5830E5B10DA}"/>
              </a:ext>
            </a:extLst>
          </p:cNvPr>
          <p:cNvSpPr txBox="1"/>
          <p:nvPr/>
        </p:nvSpPr>
        <p:spPr>
          <a:xfrm>
            <a:off x="4823875" y="5562600"/>
            <a:ext cx="2186526" cy="430887"/>
          </a:xfrm>
          <a:prstGeom prst="rect">
            <a:avLst/>
          </a:prstGeom>
          <a:noFill/>
        </p:spPr>
        <p:txBody>
          <a:bodyPr wrap="square" rtlCol="0">
            <a:spAutoFit/>
          </a:bodyPr>
          <a:lstStyle/>
          <a:p>
            <a:pPr algn="ctr"/>
            <a:r>
              <a:rPr lang="en-US" sz="1100" i="1" dirty="0">
                <a:solidFill>
                  <a:schemeClr val="tx1">
                    <a:lumMod val="65000"/>
                    <a:lumOff val="35000"/>
                  </a:schemeClr>
                </a:solidFill>
                <a:latin typeface="Arial" pitchFamily="34" charset="0"/>
                <a:cs typeface="Arial" pitchFamily="34" charset="0"/>
              </a:rPr>
              <a:t>Model to Code </a:t>
            </a:r>
          </a:p>
          <a:p>
            <a:pPr algn="ctr"/>
            <a:r>
              <a:rPr lang="en-US" sz="1100" i="1" dirty="0">
                <a:solidFill>
                  <a:schemeClr val="tx1">
                    <a:lumMod val="65000"/>
                    <a:lumOff val="35000"/>
                  </a:schemeClr>
                </a:solidFill>
                <a:latin typeface="Arial" pitchFamily="34" charset="0"/>
                <a:cs typeface="Arial" pitchFamily="34" charset="0"/>
              </a:rPr>
              <a:t>Coverage Comparison</a:t>
            </a:r>
          </a:p>
        </p:txBody>
      </p:sp>
    </p:spTree>
    <p:custDataLst>
      <p:tags r:id="rId1"/>
    </p:custDataLst>
    <p:extLst>
      <p:ext uri="{BB962C8B-B14F-4D97-AF65-F5344CB8AC3E}">
        <p14:creationId xmlns:p14="http://schemas.microsoft.com/office/powerpoint/2010/main" val="810811573"/>
      </p:ext>
    </p:extLst>
  </p:cSld>
  <p:clrMapOvr>
    <a:masterClrMapping/>
  </p:clrMapOvr>
  <mc:AlternateContent xmlns:mc="http://schemas.openxmlformats.org/markup-compatibility/2006" xmlns:p14="http://schemas.microsoft.com/office/powerpoint/2010/main">
    <mc:Choice Requires="p14">
      <p:transition spd="slow" p14:dur="2000" advTm="18897"/>
    </mc:Choice>
    <mc:Fallback xmlns="">
      <p:transition spd="slow" advTm="188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a:t>Test Vector Generation for Equivalence Testing:</a:t>
            </a:r>
            <a:br>
              <a:rPr lang="en-US" dirty="0"/>
            </a:br>
            <a:r>
              <a:rPr lang="en-US" dirty="0"/>
              <a:t>Adding to Requirements Based Test Coverage</a:t>
            </a:r>
          </a:p>
        </p:txBody>
      </p:sp>
      <p:pic>
        <p:nvPicPr>
          <p:cNvPr id="4098" name="Picture 2" descr="C:\Users\colosky\AppData\Local\Temp\SNAGHTML1a8416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519237"/>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colosky\AppData\Local\Temp\SNAGHTML1a8587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30" y="4648201"/>
            <a:ext cx="5790621" cy="19257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colosky\AppData\Local\Temp\SNAGHTML1a88acd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958892"/>
            <a:ext cx="3613794" cy="4372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colosky\AppData\Local\Temp\SNAGHTML1a89b44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24000"/>
            <a:ext cx="4984427" cy="36716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colosky\AppData\Local\Temp\SNAGHTML1a8c2e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5819" y="4964449"/>
            <a:ext cx="69627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colosky\AppData\Local\Temp\SNAGHTML1a90cc7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466" y="1519237"/>
            <a:ext cx="5684128" cy="344644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p:cNvSpPr txBox="1">
            <a:spLocks/>
          </p:cNvSpPr>
          <p:nvPr/>
        </p:nvSpPr>
        <p:spPr>
          <a:xfrm>
            <a:off x="2209800" y="2971800"/>
            <a:ext cx="8458200" cy="167640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Collected coverage for the original 14 requirements based test cases</a:t>
            </a:r>
          </a:p>
          <a:p>
            <a:r>
              <a:rPr lang="en-US" sz="2000" dirty="0"/>
              <a:t>Created test cases for missing coverage</a:t>
            </a:r>
          </a:p>
          <a:p>
            <a:r>
              <a:rPr lang="en-US" sz="2000" dirty="0"/>
              <a:t>Ran original plus generated test cases to achieve 100% coverage</a:t>
            </a:r>
          </a:p>
          <a:p>
            <a:r>
              <a:rPr lang="en-US" sz="2000" dirty="0"/>
              <a:t>Ready for model/code equivalence testing</a:t>
            </a:r>
          </a:p>
        </p:txBody>
      </p:sp>
      <p:sp>
        <p:nvSpPr>
          <p:cNvPr id="21" name="Rectangle: Rounded Corners 20"/>
          <p:cNvSpPr/>
          <p:nvPr/>
        </p:nvSpPr>
        <p:spPr>
          <a:xfrm>
            <a:off x="1171312" y="2572633"/>
            <a:ext cx="896970" cy="234485"/>
          </a:xfrm>
          <a:prstGeom prst="roundRect">
            <a:avLst/>
          </a:prstGeom>
          <a:no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117526256"/>
      </p:ext>
    </p:extLst>
  </p:cSld>
  <p:clrMapOvr>
    <a:masterClrMapping/>
  </p:clrMapOvr>
  <mc:AlternateContent xmlns:mc="http://schemas.openxmlformats.org/markup-compatibility/2006" xmlns:p14="http://schemas.microsoft.com/office/powerpoint/2010/main">
    <mc:Choice Requires="p14">
      <p:transition spd="slow" p14:dur="2000" advTm="31138"/>
    </mc:Choice>
    <mc:Fallback xmlns="">
      <p:transition spd="slow" advTm="31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olosky\AppData\Local\Temp\SNAGHTML1a90cc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057399"/>
            <a:ext cx="5770061" cy="34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olosky\AppData\Local\Temp\SNAGHTML1a93b8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219683"/>
            <a:ext cx="4848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colosky\AppData\Local\Temp\SNAGHTML1a94b3c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295" y="3705055"/>
            <a:ext cx="3571875"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24486"/>
            <a:ext cx="10769600" cy="990600"/>
          </a:xfrm>
        </p:spPr>
        <p:txBody>
          <a:bodyPr/>
          <a:lstStyle/>
          <a:p>
            <a:r>
              <a:rPr lang="en-US" dirty="0"/>
              <a:t>Code Equivalence Check Results:</a:t>
            </a:r>
            <a:br>
              <a:rPr lang="en-US" dirty="0"/>
            </a:br>
            <a:r>
              <a:rPr lang="en-US" dirty="0"/>
              <a:t>Model vs Code</a:t>
            </a:r>
          </a:p>
        </p:txBody>
      </p:sp>
      <p:pic>
        <p:nvPicPr>
          <p:cNvPr id="5" name="Picture 4"/>
          <p:cNvPicPr>
            <a:picLocks noChangeAspect="1"/>
          </p:cNvPicPr>
          <p:nvPr/>
        </p:nvPicPr>
        <p:blipFill>
          <a:blip r:embed="rId7"/>
          <a:stretch>
            <a:fillRect/>
          </a:stretch>
        </p:blipFill>
        <p:spPr>
          <a:xfrm>
            <a:off x="5148410" y="1274877"/>
            <a:ext cx="6792398" cy="1238273"/>
          </a:xfrm>
          <a:prstGeom prst="rect">
            <a:avLst/>
          </a:prstGeom>
        </p:spPr>
      </p:pic>
      <p:pic>
        <p:nvPicPr>
          <p:cNvPr id="6" name="Picture 5"/>
          <p:cNvPicPr>
            <a:picLocks noChangeAspect="1"/>
          </p:cNvPicPr>
          <p:nvPr/>
        </p:nvPicPr>
        <p:blipFill>
          <a:blip r:embed="rId8"/>
          <a:stretch>
            <a:fillRect/>
          </a:stretch>
        </p:blipFill>
        <p:spPr>
          <a:xfrm>
            <a:off x="5148410" y="2815499"/>
            <a:ext cx="6792398" cy="3339477"/>
          </a:xfrm>
          <a:prstGeom prst="rect">
            <a:avLst/>
          </a:prstGeom>
        </p:spPr>
      </p:pic>
      <p:pic>
        <p:nvPicPr>
          <p:cNvPr id="4" name="Picture 3"/>
          <p:cNvPicPr>
            <a:picLocks noChangeAspect="1"/>
          </p:cNvPicPr>
          <p:nvPr/>
        </p:nvPicPr>
        <p:blipFill>
          <a:blip r:embed="rId9"/>
          <a:stretch>
            <a:fillRect/>
          </a:stretch>
        </p:blipFill>
        <p:spPr>
          <a:xfrm>
            <a:off x="5867400" y="1066800"/>
            <a:ext cx="5837906" cy="5411781"/>
          </a:xfrm>
          <a:prstGeom prst="rect">
            <a:avLst/>
          </a:prstGeom>
        </p:spPr>
      </p:pic>
      <p:sp>
        <p:nvSpPr>
          <p:cNvPr id="15" name="Content Placeholder 3"/>
          <p:cNvSpPr txBox="1">
            <a:spLocks/>
          </p:cNvSpPr>
          <p:nvPr/>
        </p:nvSpPr>
        <p:spPr>
          <a:xfrm>
            <a:off x="2108744" y="2491894"/>
            <a:ext cx="8991600" cy="245141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Started with 100% model coverage test vectors and test harness</a:t>
            </a:r>
          </a:p>
          <a:p>
            <a:r>
              <a:rPr lang="en-US" sz="2000" dirty="0"/>
              <a:t>Configured harness component to run in SIL mode</a:t>
            </a:r>
          </a:p>
          <a:p>
            <a:r>
              <a:rPr lang="en-US" sz="2000" dirty="0"/>
              <a:t>Collected code coverage by executing 100% model coverage test vectors</a:t>
            </a:r>
          </a:p>
          <a:p>
            <a:r>
              <a:rPr lang="en-US" sz="2000" dirty="0"/>
              <a:t>Verified SIL component outputs match expected functional behavior</a:t>
            </a:r>
          </a:p>
          <a:p>
            <a:r>
              <a:rPr lang="en-US" sz="2000" dirty="0"/>
              <a:t>Analyzed code coverage differences for possible unintended functionality due to code generation</a:t>
            </a:r>
          </a:p>
        </p:txBody>
      </p:sp>
    </p:spTree>
    <p:custDataLst>
      <p:tags r:id="rId1"/>
    </p:custDataLst>
    <p:extLst>
      <p:ext uri="{BB962C8B-B14F-4D97-AF65-F5344CB8AC3E}">
        <p14:creationId xmlns:p14="http://schemas.microsoft.com/office/powerpoint/2010/main" val="1561222632"/>
      </p:ext>
    </p:extLst>
  </p:cSld>
  <p:clrMapOvr>
    <a:masterClrMapping/>
  </p:clrMapOvr>
  <mc:AlternateContent xmlns:mc="http://schemas.openxmlformats.org/markup-compatibility/2006" xmlns:p14="http://schemas.microsoft.com/office/powerpoint/2010/main">
    <mc:Choice Requires="p14">
      <p:transition spd="slow" p14:dur="2000" advTm="30171"/>
    </mc:Choice>
    <mc:Fallback xmlns="">
      <p:transition spd="slow" advTm="30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0" y="3103918"/>
            <a:ext cx="8001000" cy="3286125"/>
          </a:xfrm>
          <a:prstGeom prst="rect">
            <a:avLst/>
          </a:prstGeom>
        </p:spPr>
      </p:pic>
      <p:grpSp>
        <p:nvGrpSpPr>
          <p:cNvPr id="13" name="Group 12"/>
          <p:cNvGrpSpPr/>
          <p:nvPr/>
        </p:nvGrpSpPr>
        <p:grpSpPr>
          <a:xfrm>
            <a:off x="685800" y="1143001"/>
            <a:ext cx="3768760" cy="1295400"/>
            <a:chOff x="340749" y="2819402"/>
            <a:chExt cx="4141245" cy="1295400"/>
          </a:xfrm>
        </p:grpSpPr>
        <p:sp>
          <p:nvSpPr>
            <p:cNvPr id="14" name="TextBox 13"/>
            <p:cNvSpPr txBox="1"/>
            <p:nvPr/>
          </p:nvSpPr>
          <p:spPr>
            <a:xfrm>
              <a:off x="1237295" y="28764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228599" y="1930400"/>
            <a:ext cx="3586405" cy="1163395"/>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a:cs typeface="Arial" pitchFamily="34" charset="0"/>
              </a:rPr>
              <a:t>Pressing </a:t>
            </a:r>
            <a:r>
              <a:rPr lang="de-DE" sz="1200" i="1" dirty="0">
                <a:cs typeface="Arial" pitchFamily="34" charset="0"/>
              </a:rPr>
              <a:t>play</a:t>
            </a:r>
            <a:r>
              <a:rPr lang="de-DE" sz="1200" dirty="0">
                <a:cs typeface="Arial" pitchFamily="34" charset="0"/>
              </a:rPr>
              <a:t> (Simulink) </a:t>
            </a:r>
          </a:p>
          <a:p>
            <a:pPr eaLnBrk="0" hangingPunct="0">
              <a:spcBef>
                <a:spcPct val="20000"/>
              </a:spcBef>
              <a:buClr>
                <a:srgbClr val="215383"/>
              </a:buClr>
              <a:buFont typeface="Wingdings" pitchFamily="2" charset="2"/>
              <a:buNone/>
            </a:pPr>
            <a:r>
              <a:rPr lang="de-DE" sz="1200" dirty="0">
                <a:cs typeface="Arial" pitchFamily="34" charset="0"/>
              </a:rPr>
              <a:t>Requirements linking/reporting (SL Reqs)</a:t>
            </a:r>
          </a:p>
          <a:p>
            <a:pPr eaLnBrk="0" hangingPunct="0">
              <a:spcBef>
                <a:spcPct val="20000"/>
              </a:spcBef>
              <a:buClr>
                <a:srgbClr val="215383"/>
              </a:buClr>
              <a:buFont typeface="Wingdings" pitchFamily="2" charset="2"/>
              <a:buNone/>
            </a:pPr>
            <a:r>
              <a:rPr lang="de-DE" sz="1200" dirty="0">
                <a:cs typeface="Arial" pitchFamily="34" charset="0"/>
              </a:rPr>
              <a:t>Test harness creation (SL Test)</a:t>
            </a:r>
          </a:p>
          <a:p>
            <a:pPr eaLnBrk="0" hangingPunct="0">
              <a:spcBef>
                <a:spcPct val="20000"/>
              </a:spcBef>
              <a:buClr>
                <a:srgbClr val="215383"/>
              </a:buClr>
            </a:pPr>
            <a:r>
              <a:rPr lang="de-DE" sz="1200" u="sng" dirty="0">
                <a:cs typeface="Arial" pitchFamily="34" charset="0"/>
              </a:rPr>
              <a:t>Test execution/reporting (SL Test)*</a:t>
            </a:r>
            <a:endParaRPr lang="en-US" sz="1200" u="sng" dirty="0">
              <a:cs typeface="Arial" pitchFamily="34" charset="0"/>
            </a:endParaRPr>
          </a:p>
          <a:p>
            <a:pPr eaLnBrk="0" hangingPunct="0">
              <a:spcBef>
                <a:spcPct val="20000"/>
              </a:spcBef>
              <a:buClr>
                <a:srgbClr val="215383"/>
              </a:buClr>
              <a:buFont typeface="Wingdings" pitchFamily="2" charset="2"/>
              <a:buNone/>
            </a:pPr>
            <a:r>
              <a:rPr lang="de-DE" sz="1200" u="sng" dirty="0">
                <a:cs typeface="Arial" pitchFamily="34" charset="0"/>
              </a:rPr>
              <a:t>Measure test case coverage on model (SL Cov)*</a:t>
            </a:r>
          </a:p>
        </p:txBody>
      </p:sp>
      <p:sp>
        <p:nvSpPr>
          <p:cNvPr id="83979" name="Rectangle 16"/>
          <p:cNvSpPr>
            <a:spLocks noChangeArrowheads="1"/>
          </p:cNvSpPr>
          <p:nvPr/>
        </p:nvSpPr>
        <p:spPr bwMode="auto">
          <a:xfrm>
            <a:off x="4114800" y="2286803"/>
            <a:ext cx="3581400"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u="sng" dirty="0">
                <a:cs typeface="Arial" pitchFamily="34" charset="0"/>
              </a:rPr>
              <a:t>Modeling standards compliance (SL Check)*</a:t>
            </a:r>
          </a:p>
          <a:p>
            <a:pPr>
              <a:spcBef>
                <a:spcPct val="20000"/>
              </a:spcBef>
              <a:buClr>
                <a:srgbClr val="215383"/>
              </a:buClr>
            </a:pPr>
            <a:r>
              <a:rPr lang="de-DE" sz="1200" dirty="0">
                <a:cs typeface="Arial" pitchFamily="34" charset="0"/>
              </a:rPr>
              <a:t>Finding dead logic, divide by zero (SLDV)</a:t>
            </a:r>
          </a:p>
          <a:p>
            <a:pPr>
              <a:spcBef>
                <a:spcPct val="20000"/>
              </a:spcBef>
              <a:buClr>
                <a:srgbClr val="215383"/>
              </a:buClr>
            </a:pPr>
            <a:r>
              <a:rPr lang="de-DE" sz="1200" dirty="0">
                <a:cs typeface="Arial" pitchFamily="34" charset="0"/>
              </a:rPr>
              <a:t>Prove model behavior compliance (SLDV)</a:t>
            </a:r>
          </a:p>
        </p:txBody>
      </p:sp>
      <p:sp>
        <p:nvSpPr>
          <p:cNvPr id="83980" name="Line 17"/>
          <p:cNvSpPr>
            <a:spLocks noChangeShapeType="1"/>
          </p:cNvSpPr>
          <p:nvPr/>
        </p:nvSpPr>
        <p:spPr bwMode="auto">
          <a:xfrm>
            <a:off x="990600" y="3093795"/>
            <a:ext cx="511107" cy="695922"/>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3008141"/>
            <a:ext cx="833195" cy="1336316"/>
          </a:xfrm>
          <a:prstGeom prst="line">
            <a:avLst/>
          </a:prstGeom>
          <a:noFill/>
          <a:ln w="9525">
            <a:solidFill>
              <a:srgbClr val="176338"/>
            </a:solidFill>
            <a:round/>
            <a:headEnd type="oval" w="med" len="med"/>
            <a:tailEnd type="oval" w="med" len="med"/>
          </a:ln>
        </p:spPr>
        <p:txBody>
          <a:bodyPr/>
          <a:lstStyle/>
          <a:p>
            <a:endParaRPr lang="en-US" sz="900"/>
          </a:p>
        </p:txBody>
      </p:sp>
      <p:pic>
        <p:nvPicPr>
          <p:cNvPr id="83982" name="Picture 14">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7176654" y="2432954"/>
            <a:ext cx="457200" cy="457200"/>
          </a:xfrm>
          <a:prstGeom prst="rect">
            <a:avLst/>
          </a:prstGeom>
          <a:noFill/>
          <a:ln w="9525">
            <a:noFill/>
            <a:miter lim="800000"/>
            <a:headEnd/>
            <a:tailEnd/>
          </a:ln>
        </p:spPr>
      </p:pic>
      <p:pic>
        <p:nvPicPr>
          <p:cNvPr id="83983" name="Picture 15">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124200" y="2317783"/>
            <a:ext cx="457200" cy="457200"/>
          </a:xfrm>
          <a:prstGeom prst="rect">
            <a:avLst/>
          </a:prstGeom>
          <a:noFill/>
          <a:ln w="9525">
            <a:noFill/>
            <a:miter lim="800000"/>
            <a:headEnd/>
            <a:tailEnd/>
          </a:ln>
        </p:spPr>
      </p:pic>
      <p:sp>
        <p:nvSpPr>
          <p:cNvPr id="18" name="Rectangle 18"/>
          <p:cNvSpPr>
            <a:spLocks noChangeArrowheads="1"/>
          </p:cNvSpPr>
          <p:nvPr/>
        </p:nvSpPr>
        <p:spPr bwMode="auto">
          <a:xfrm>
            <a:off x="1550966" y="6184258"/>
            <a:ext cx="1970567" cy="461665"/>
          </a:xfrm>
          <a:prstGeom prst="rect">
            <a:avLst/>
          </a:prstGeom>
          <a:solidFill>
            <a:schemeClr val="bg1"/>
          </a:solidFill>
          <a:ln w="19050">
            <a:solidFill>
              <a:srgbClr val="176338"/>
            </a:solidFill>
            <a:miter lim="800000"/>
            <a:headEnd/>
            <a:tailEnd/>
          </a:ln>
        </p:spPr>
        <p:txBody>
          <a:bodyPr wrap="square">
            <a:spAutoFit/>
          </a:bodyPr>
          <a:lstStyle/>
          <a:p>
            <a:pPr eaLnBrk="0" hangingPunct="0"/>
            <a:r>
              <a:rPr lang="de-DE" sz="1200" dirty="0">
                <a:latin typeface="Arial" pitchFamily="34" charset="0"/>
                <a:cs typeface="Arial" pitchFamily="34" charset="0"/>
              </a:rPr>
              <a:t>Simulink, Stateflow, </a:t>
            </a:r>
            <a:br>
              <a:rPr lang="de-DE" sz="1200" dirty="0">
                <a:latin typeface="Arial" pitchFamily="34" charset="0"/>
                <a:cs typeface="Arial" pitchFamily="34" charset="0"/>
              </a:rPr>
            </a:br>
            <a:r>
              <a:rPr lang="de-DE" sz="1200" dirty="0">
                <a:latin typeface="Arial" pitchFamily="34" charset="0"/>
                <a:cs typeface="Arial" pitchFamily="34" charset="0"/>
              </a:rPr>
              <a:t>Simulink Fixed Point</a:t>
            </a:r>
            <a:endParaRPr lang="en-US" sz="1200" dirty="0">
              <a:latin typeface="Arial" pitchFamily="34" charset="0"/>
              <a:cs typeface="Arial" pitchFamily="34" charset="0"/>
            </a:endParaRPr>
          </a:p>
        </p:txBody>
      </p:sp>
      <p:pic>
        <p:nvPicPr>
          <p:cNvPr id="20" name="Picture 20">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020492" y="6197600"/>
            <a:ext cx="457200" cy="457200"/>
          </a:xfrm>
          <a:prstGeom prst="rect">
            <a:avLst/>
          </a:prstGeom>
          <a:noFill/>
          <a:ln w="9525">
            <a:noFill/>
            <a:miter lim="800000"/>
            <a:headEnd/>
            <a:tailEnd/>
          </a:ln>
        </p:spPr>
      </p:pic>
      <p:sp>
        <p:nvSpPr>
          <p:cNvPr id="26" name="Line 22"/>
          <p:cNvSpPr>
            <a:spLocks noChangeShapeType="1"/>
          </p:cNvSpPr>
          <p:nvPr/>
        </p:nvSpPr>
        <p:spPr bwMode="auto">
          <a:xfrm>
            <a:off x="2378533" y="5928377"/>
            <a:ext cx="0" cy="245247"/>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11339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772400" y="854617"/>
            <a:ext cx="4297681" cy="5586020"/>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Early Ad-hoc Testing </a:t>
            </a:r>
          </a:p>
          <a:p>
            <a:pPr lvl="1"/>
            <a:r>
              <a:rPr lang="en-US" dirty="0"/>
              <a:t>Simulink</a:t>
            </a:r>
          </a:p>
          <a:p>
            <a:r>
              <a:rPr lang="en-US" dirty="0"/>
              <a:t>Trace to Requirements</a:t>
            </a:r>
          </a:p>
          <a:p>
            <a:pPr lvl="1"/>
            <a:r>
              <a:rPr lang="en-US" dirty="0"/>
              <a:t>SL </a:t>
            </a:r>
            <a:r>
              <a:rPr lang="en-US" dirty="0" err="1"/>
              <a:t>Reqs</a:t>
            </a:r>
            <a:r>
              <a:rPr lang="en-US" dirty="0"/>
              <a:t> </a:t>
            </a:r>
          </a:p>
          <a:p>
            <a:r>
              <a:rPr lang="en-US" dirty="0"/>
              <a:t>Model Advisor Checks</a:t>
            </a:r>
          </a:p>
          <a:p>
            <a:pPr lvl="1"/>
            <a:r>
              <a:rPr lang="en-US" dirty="0"/>
              <a:t>SL Check</a:t>
            </a:r>
          </a:p>
          <a:p>
            <a:r>
              <a:rPr lang="en-US" dirty="0"/>
              <a:t>Design Error Detection</a:t>
            </a:r>
          </a:p>
          <a:p>
            <a:pPr lvl="1"/>
            <a:r>
              <a:rPr lang="en-US" dirty="0"/>
              <a:t>SLDV</a:t>
            </a:r>
          </a:p>
          <a:p>
            <a:r>
              <a:rPr lang="en-US" dirty="0"/>
              <a:t>Testing by Simulation with Model Coverage</a:t>
            </a:r>
          </a:p>
          <a:p>
            <a:pPr lvl="1"/>
            <a:r>
              <a:rPr lang="en-US" dirty="0"/>
              <a:t>SL Test </a:t>
            </a:r>
          </a:p>
          <a:p>
            <a:pPr lvl="1"/>
            <a:r>
              <a:rPr lang="en-US" dirty="0"/>
              <a:t>SL Coverage</a:t>
            </a:r>
          </a:p>
          <a:p>
            <a:r>
              <a:rPr lang="en-US" dirty="0"/>
              <a:t>Property Proving</a:t>
            </a:r>
          </a:p>
          <a:p>
            <a:pPr lvl="1"/>
            <a:r>
              <a:rPr lang="en-US" dirty="0"/>
              <a:t>SLDV</a:t>
            </a:r>
          </a:p>
          <a:p>
            <a:pPr marL="0" indent="0">
              <a:buNone/>
            </a:pPr>
            <a:endParaRPr lang="en-US" dirty="0"/>
          </a:p>
        </p:txBody>
      </p:sp>
      <p:sp>
        <p:nvSpPr>
          <p:cNvPr id="21" name="Inhaltsplatzhalter 2"/>
          <p:cNvSpPr txBox="1">
            <a:spLocks/>
          </p:cNvSpPr>
          <p:nvPr/>
        </p:nvSpPr>
        <p:spPr>
          <a:xfrm>
            <a:off x="1094308" y="1610834"/>
            <a:ext cx="2944292" cy="294166"/>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Discover design errors at design time</a:t>
            </a:r>
          </a:p>
        </p:txBody>
      </p:sp>
      <p:sp>
        <p:nvSpPr>
          <p:cNvPr id="23" name="Rectangle 18">
            <a:extLst>
              <a:ext uri="{FF2B5EF4-FFF2-40B4-BE49-F238E27FC236}">
                <a16:creationId xmlns:a16="http://schemas.microsoft.com/office/drawing/2014/main" id="{F52F1027-D59A-4A0F-B6D9-5FB6287E7B2B}"/>
              </a:ext>
            </a:extLst>
          </p:cNvPr>
          <p:cNvSpPr>
            <a:spLocks noChangeArrowheads="1"/>
          </p:cNvSpPr>
          <p:nvPr/>
        </p:nvSpPr>
        <p:spPr bwMode="auto">
          <a:xfrm>
            <a:off x="4568751" y="6373644"/>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972368514"/>
      </p:ext>
    </p:extLst>
  </p:cSld>
  <p:clrMapOvr>
    <a:masterClrMapping/>
  </p:clrMapOvr>
  <p:transition advTm="311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9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9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9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978">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978">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xEl>
                                              <p:pRg st="11" end="1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8" grpId="0" animBg="1"/>
      <p:bldP spid="26" grpId="0" animBg="1"/>
      <p:bldP spid="17" grpId="0" uiExpand="1" build="p"/>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solidFill>
                  <a:srgbClr val="D26E00"/>
                </a:solidFill>
              </a:rPr>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67898557"/>
      </p:ext>
    </p:extLst>
  </p:cSld>
  <p:clrMapOvr>
    <a:masterClrMapping/>
  </p:clrMapOvr>
  <mc:AlternateContent xmlns:mc="http://schemas.openxmlformats.org/markup-compatibility/2006" xmlns:p14="http://schemas.microsoft.com/office/powerpoint/2010/main">
    <mc:Choice Requires="p14">
      <p:transition spd="slow" p14:dur="2000" advTm="3379"/>
    </mc:Choice>
    <mc:Fallback xmlns="">
      <p:transition spd="slow" advTm="3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67201864"/>
      </p:ext>
    </p:extLst>
  </p:cSld>
  <p:clrMapOvr>
    <a:masterClrMapping/>
  </p:clrMapOvr>
  <mc:AlternateContent xmlns:mc="http://schemas.openxmlformats.org/markup-compatibility/2006" xmlns:p14="http://schemas.microsoft.com/office/powerpoint/2010/main">
    <mc:Choice Requires="p14">
      <p:transition spd="slow" p14:dur="2000" advTm="3516"/>
    </mc:Choice>
    <mc:Fallback xmlns="">
      <p:transition spd="slow" advTm="3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a:t>Field Test Results:</a:t>
            </a:r>
            <a:br>
              <a:rPr lang="en-US" dirty="0"/>
            </a:br>
            <a:r>
              <a:rPr lang="en-US" dirty="0"/>
              <a:t>Has something like this happened to you?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Chuck Olosky</a:t>
            </a:r>
            <a:br>
              <a:rPr lang="en-US" dirty="0"/>
            </a:br>
            <a:r>
              <a:rPr lang="en-US" b="1" dirty="0"/>
              <a:t>Subject:</a:t>
            </a:r>
            <a:r>
              <a:rPr lang="en-US" dirty="0"/>
              <a:t> </a:t>
            </a:r>
            <a:r>
              <a:rPr lang="en-US" b="1" dirty="0"/>
              <a:t>Cruise Control Target Speed Issue</a:t>
            </a:r>
          </a:p>
          <a:p>
            <a:r>
              <a:rPr lang="en-US" dirty="0"/>
              <a:t> </a:t>
            </a:r>
          </a:p>
          <a:p>
            <a:r>
              <a:rPr lang="en-US" dirty="0"/>
              <a:t>I ran into an unexpected issue with the new Cruise Control feature during vehicle testing.</a:t>
            </a:r>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while going downhill on the track going around 40 mph   </a:t>
            </a:r>
          </a:p>
          <a:p>
            <a:pPr marL="800100" lvl="1" indent="-342900">
              <a:buFont typeface="+mj-lt"/>
              <a:buAutoNum type="alphaLcParenR"/>
            </a:pPr>
            <a:r>
              <a:rPr lang="en-US" dirty="0"/>
              <a:t>While pulsing the “reduce speed” button, target speed reduced to 20 mph limit </a:t>
            </a:r>
          </a:p>
          <a:p>
            <a:pPr marL="800100" lvl="1" indent="-342900">
              <a:buFont typeface="+mj-lt"/>
              <a:buAutoNum type="alphaLcParenR"/>
            </a:pPr>
            <a:r>
              <a:rPr lang="en-US" dirty="0"/>
              <a:t>Next time I hit “reduce speed”, it </a:t>
            </a:r>
            <a:r>
              <a:rPr lang="en-US" u="sng" dirty="0"/>
              <a:t>increased</a:t>
            </a:r>
            <a:r>
              <a:rPr lang="en-US" dirty="0"/>
              <a:t> the target speed from 20 mph to 33 mph  </a:t>
            </a:r>
          </a:p>
          <a:p>
            <a:pPr marL="800100" lvl="1" indent="-342900">
              <a:buFont typeface="+mj-lt"/>
              <a:buAutoNum type="alphaLcParenR"/>
            </a:pPr>
            <a:r>
              <a:rPr lang="en-US" dirty="0"/>
              <a:t>Another time it increased the target speed from 20 mph to 29 mph </a:t>
            </a:r>
          </a:p>
          <a:p>
            <a:pPr marL="342900" indent="-342900">
              <a:buFont typeface="+mj-lt"/>
              <a:buAutoNum type="arabicPeriod"/>
            </a:pPr>
            <a:endParaRPr lang="en-US" dirty="0"/>
          </a:p>
          <a:p>
            <a:pPr lvl="0"/>
            <a:r>
              <a:rPr lang="en-US" dirty="0"/>
              <a:t>Hopefully we can fix this issue quickly. These issues that don’t repeat themselves can be hard to find.  Let me know if I can help.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a:t>While going downhill, target speed increases with “reduce speed” button</a:t>
            </a:r>
          </a:p>
        </p:txBody>
      </p:sp>
    </p:spTree>
    <p:extLst>
      <p:ext uri="{BB962C8B-B14F-4D97-AF65-F5344CB8AC3E}">
        <p14:creationId xmlns:p14="http://schemas.microsoft.com/office/powerpoint/2010/main" val="733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Tests Uncover Issue</a:t>
            </a:r>
          </a:p>
        </p:txBody>
      </p:sp>
      <p:sp>
        <p:nvSpPr>
          <p:cNvPr id="3" name="Content Placeholder 2"/>
          <p:cNvSpPr>
            <a:spLocks noGrp="1"/>
          </p:cNvSpPr>
          <p:nvPr>
            <p:ph idx="1"/>
          </p:nvPr>
        </p:nvSpPr>
        <p:spPr/>
        <p:txBody>
          <a:bodyPr/>
          <a:lstStyle/>
          <a:p>
            <a:pPr marL="0" indent="0">
              <a:buNone/>
            </a:pPr>
            <a:r>
              <a:rPr lang="en-US" b="1" dirty="0"/>
              <a:t>Problem: </a:t>
            </a:r>
            <a:r>
              <a:rPr lang="en-US" dirty="0"/>
              <a:t>While going downhill, target speed increases with “reduce speed” button and assumes random values</a:t>
            </a:r>
          </a:p>
          <a:p>
            <a:pPr marL="0" indent="0">
              <a:buNone/>
            </a:pPr>
            <a:endParaRPr lang="en-US" dirty="0"/>
          </a:p>
          <a:p>
            <a:r>
              <a:rPr lang="en-US" dirty="0"/>
              <a:t>Functional tests pass for model</a:t>
            </a:r>
          </a:p>
          <a:p>
            <a:endParaRPr lang="en-US" dirty="0"/>
          </a:p>
          <a:p>
            <a:r>
              <a:rPr lang="en-US" dirty="0"/>
              <a:t>Completely tested the model (100% coverage achieved)</a:t>
            </a:r>
          </a:p>
          <a:p>
            <a:endParaRPr lang="en-US" dirty="0"/>
          </a:p>
          <a:p>
            <a:r>
              <a:rPr lang="en-US" dirty="0"/>
              <a:t>Nominal signal and parameter values worked in simulation</a:t>
            </a:r>
          </a:p>
          <a:p>
            <a:pPr marL="0" indent="0">
              <a:buNone/>
            </a:pPr>
            <a:endParaRPr lang="en-US" dirty="0"/>
          </a:p>
        </p:txBody>
      </p:sp>
    </p:spTree>
    <p:custDataLst>
      <p:tags r:id="rId1"/>
    </p:custDataLst>
    <p:extLst>
      <p:ext uri="{BB962C8B-B14F-4D97-AF65-F5344CB8AC3E}">
        <p14:creationId xmlns:p14="http://schemas.microsoft.com/office/powerpoint/2010/main" val="3129813273"/>
      </p:ext>
    </p:extLst>
  </p:cSld>
  <p:clrMapOvr>
    <a:masterClrMapping/>
  </p:clrMapOvr>
  <mc:AlternateContent xmlns:mc="http://schemas.openxmlformats.org/markup-compatibility/2006" xmlns:p14="http://schemas.microsoft.com/office/powerpoint/2010/main">
    <mc:Choice Requires="p14">
      <p:transition spd="slow" p14:dur="2000" advTm="13102"/>
    </mc:Choice>
    <mc:Fallback xmlns="">
      <p:transition spd="slow" advTm="13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Reproduce field issue in Simulink</a:t>
            </a:r>
          </a:p>
          <a:p>
            <a:pPr marL="800969" lvl="1" indent="-343769">
              <a:buFont typeface="Arial" panose="020B0604020202020204" pitchFamily="34" charset="0"/>
              <a:buChar char="•"/>
            </a:pPr>
            <a:r>
              <a:rPr lang="en-US" sz="2200" dirty="0">
                <a:latin typeface="Arial" pitchFamily="34" charset="0"/>
                <a:cs typeface="Arial" pitchFamily="34" charset="0"/>
              </a:rPr>
              <a:t>Use field calibration values</a:t>
            </a:r>
          </a:p>
          <a:p>
            <a:pPr marL="800969" lvl="1" indent="-343769">
              <a:buFont typeface="Arial" panose="020B0604020202020204" pitchFamily="34" charset="0"/>
              <a:buChar char="•"/>
            </a:pPr>
            <a:r>
              <a:rPr lang="en-US" sz="2200" dirty="0">
                <a:latin typeface="Arial" pitchFamily="34" charset="0"/>
                <a:cs typeface="Arial" pitchFamily="34" charset="0"/>
              </a:rPr>
              <a:t>Set inputs manually or replay data if it exists </a:t>
            </a: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possible input ranges, sequences and calibration values</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vectors, 100% coverage, and all 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How 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a:t>How can debug the issues found in the field? </a:t>
            </a:r>
          </a:p>
        </p:txBody>
      </p:sp>
    </p:spTree>
    <p:custDataLst>
      <p:tags r:id="rId1"/>
    </p:custDataLst>
    <p:extLst>
      <p:ext uri="{BB962C8B-B14F-4D97-AF65-F5344CB8AC3E}">
        <p14:creationId xmlns:p14="http://schemas.microsoft.com/office/powerpoint/2010/main" val="1966682807"/>
      </p:ext>
    </p:extLst>
  </p:cSld>
  <p:clrMapOvr>
    <a:masterClrMapping/>
  </p:clrMapOvr>
  <mc:AlternateContent xmlns:mc="http://schemas.openxmlformats.org/markup-compatibility/2006" xmlns:p14="http://schemas.microsoft.com/office/powerpoint/2010/main">
    <mc:Choice Requires="p14">
      <p:transition spd="slow" p14:dur="2000" advTm="25820"/>
    </mc:Choice>
    <mc:Fallback xmlns="">
      <p:transition spd="slow" advTm="2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a:t>Use Model-Based Design to Reproduce Field Issue…</a:t>
            </a:r>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936188774"/>
      </p:ext>
    </p:extLst>
  </p:cSld>
  <p:clrMapOvr>
    <a:masterClrMapping/>
  </p:clrMapOvr>
  <mc:AlternateContent xmlns:mc="http://schemas.openxmlformats.org/markup-compatibility/2006" xmlns:p14="http://schemas.microsoft.com/office/powerpoint/2010/main">
    <mc:Choice Requires="p14">
      <p:transition spd="slow" p14:dur="2000" advTm="14212"/>
    </mc:Choice>
    <mc:Fallback xmlns="">
      <p:transition spd="slow" advTm="14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a:t>Field Issue Behavior Model  </a:t>
            </a:r>
            <a:br>
              <a:rPr lang="en-US" sz="3200" dirty="0"/>
            </a:br>
            <a:r>
              <a:rPr lang="en-US" b="0" dirty="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a:t>I set the target speed to the vehicle speed (40 mph) while going downhill on the track   </a:t>
            </a:r>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4474886"/>
      </p:ext>
    </p:extLst>
  </p:cSld>
  <p:clrMapOvr>
    <a:masterClrMapping/>
  </p:clrMapOvr>
  <mc:AlternateContent xmlns:mc="http://schemas.openxmlformats.org/markup-compatibility/2006" xmlns:p14="http://schemas.microsoft.com/office/powerpoint/2010/main">
    <mc:Choice Requires="p14">
      <p:transition spd="slow" p14:dur="2000" advTm="14601"/>
    </mc:Choice>
    <mc:Fallback xmlns="">
      <p:transition spd="slow" advTm="14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Reproducing Field Issues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990600" y="895092"/>
            <a:ext cx="9829858" cy="5478254"/>
          </a:xfrm>
          <a:prstGeom prst="rect">
            <a:avLst/>
          </a:prstGeom>
        </p:spPr>
      </p:pic>
      <p:pic>
        <p:nvPicPr>
          <p:cNvPr id="5" name="Picture 4"/>
          <p:cNvPicPr>
            <a:picLocks noChangeAspect="1"/>
          </p:cNvPicPr>
          <p:nvPr/>
        </p:nvPicPr>
        <p:blipFill>
          <a:blip r:embed="rId5"/>
          <a:stretch>
            <a:fillRect/>
          </a:stretch>
        </p:blipFill>
        <p:spPr>
          <a:xfrm>
            <a:off x="304800" y="2042000"/>
            <a:ext cx="4728342" cy="4591050"/>
          </a:xfrm>
          <a:prstGeom prst="rect">
            <a:avLst/>
          </a:prstGeom>
        </p:spPr>
      </p:pic>
      <p:pic>
        <p:nvPicPr>
          <p:cNvPr id="6" name="Picture 5"/>
          <p:cNvPicPr>
            <a:picLocks noChangeAspect="1"/>
          </p:cNvPicPr>
          <p:nvPr/>
        </p:nvPicPr>
        <p:blipFill>
          <a:blip r:embed="rId6"/>
          <a:stretch>
            <a:fillRect/>
          </a:stretch>
        </p:blipFill>
        <p:spPr>
          <a:xfrm>
            <a:off x="6667500" y="1766416"/>
            <a:ext cx="5008112" cy="4862696"/>
          </a:xfrm>
          <a:prstGeom prst="rect">
            <a:avLst/>
          </a:prstGeom>
        </p:spPr>
      </p:pic>
      <p:pic>
        <p:nvPicPr>
          <p:cNvPr id="11" name="Picture 10"/>
          <p:cNvPicPr>
            <a:picLocks noChangeAspect="1"/>
          </p:cNvPicPr>
          <p:nvPr/>
        </p:nvPicPr>
        <p:blipFill>
          <a:blip r:embed="rId7"/>
          <a:stretch>
            <a:fillRect/>
          </a:stretch>
        </p:blipFill>
        <p:spPr>
          <a:xfrm>
            <a:off x="4495800" y="2743200"/>
            <a:ext cx="3657600" cy="2466975"/>
          </a:xfrm>
          <a:prstGeom prst="rect">
            <a:avLst/>
          </a:prstGeom>
        </p:spPr>
      </p:pic>
      <p:pic>
        <p:nvPicPr>
          <p:cNvPr id="13" name="Picture 12"/>
          <p:cNvPicPr>
            <a:picLocks noChangeAspect="1"/>
          </p:cNvPicPr>
          <p:nvPr/>
        </p:nvPicPr>
        <p:blipFill>
          <a:blip r:embed="rId8"/>
          <a:stretch>
            <a:fillRect/>
          </a:stretch>
        </p:blipFill>
        <p:spPr>
          <a:xfrm>
            <a:off x="1368441" y="1143000"/>
            <a:ext cx="9832959" cy="4647343"/>
          </a:xfrm>
          <a:prstGeom prst="rect">
            <a:avLst/>
          </a:prstGeom>
        </p:spPr>
      </p:pic>
      <p:pic>
        <p:nvPicPr>
          <p:cNvPr id="12" name="Picture 11"/>
          <p:cNvPicPr>
            <a:picLocks noChangeAspect="1"/>
          </p:cNvPicPr>
          <p:nvPr/>
        </p:nvPicPr>
        <p:blipFill>
          <a:blip r:embed="rId9"/>
          <a:stretch>
            <a:fillRect/>
          </a:stretch>
        </p:blipFill>
        <p:spPr>
          <a:xfrm>
            <a:off x="228600" y="1621155"/>
            <a:ext cx="5151337" cy="5008245"/>
          </a:xfrm>
          <a:prstGeom prst="rect">
            <a:avLst/>
          </a:prstGeom>
        </p:spPr>
      </p:pic>
      <p:pic>
        <p:nvPicPr>
          <p:cNvPr id="14" name="Picture 13"/>
          <p:cNvPicPr>
            <a:picLocks noChangeAspect="1"/>
          </p:cNvPicPr>
          <p:nvPr/>
        </p:nvPicPr>
        <p:blipFill>
          <a:blip r:embed="rId10"/>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1"/>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2"/>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3"/>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4"/>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Recreated the field issue</a:t>
            </a:r>
          </a:p>
          <a:p>
            <a:pPr lvl="1"/>
            <a:r>
              <a:rPr lang="en-US" sz="1600" dirty="0"/>
              <a:t>Constrained inputs to match field inputs</a:t>
            </a:r>
          </a:p>
          <a:p>
            <a:pPr lvl="1"/>
            <a:r>
              <a:rPr lang="en-US" sz="1600" dirty="0"/>
              <a:t>Modeled field issue behavior as a property</a:t>
            </a:r>
          </a:p>
          <a:p>
            <a:r>
              <a:rPr lang="en-US" sz="2000" dirty="0"/>
              <a:t>Property Proving generated a test case that reproduced the field issue</a:t>
            </a:r>
          </a:p>
          <a:p>
            <a:r>
              <a:rPr lang="en-US" sz="2000" dirty="0"/>
              <a:t>Generated harness was used to debug and demonstrate the fix</a:t>
            </a:r>
          </a:p>
        </p:txBody>
      </p:sp>
    </p:spTree>
    <p:custDataLst>
      <p:tags r:id="rId1"/>
    </p:custDataLst>
    <p:extLst>
      <p:ext uri="{BB962C8B-B14F-4D97-AF65-F5344CB8AC3E}">
        <p14:creationId xmlns:p14="http://schemas.microsoft.com/office/powerpoint/2010/main" val="3210710262"/>
      </p:ext>
    </p:extLst>
  </p:cSld>
  <p:clrMapOvr>
    <a:masterClrMapping/>
  </p:clrMapOvr>
  <mc:AlternateContent xmlns:mc="http://schemas.openxmlformats.org/markup-compatibility/2006" xmlns:p14="http://schemas.microsoft.com/office/powerpoint/2010/main">
    <mc:Choice Requires="p14">
      <p:transition spd="slow" p14:dur="2000" advTm="45211"/>
    </mc:Choice>
    <mc:Fallback xmlns="">
      <p:transition spd="slow" advTm="45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Proving Model will Meet Requirements</a:t>
            </a:r>
          </a:p>
        </p:txBody>
      </p:sp>
      <p:pic>
        <p:nvPicPr>
          <p:cNvPr id="3" name="Picture 2"/>
          <p:cNvPicPr>
            <a:picLocks noChangeAspect="1"/>
          </p:cNvPicPr>
          <p:nvPr/>
        </p:nvPicPr>
        <p:blipFill>
          <a:blip r:embed="rId4"/>
          <a:stretch>
            <a:fillRect/>
          </a:stretch>
        </p:blipFill>
        <p:spPr>
          <a:xfrm>
            <a:off x="1143000" y="1066800"/>
            <a:ext cx="9753764" cy="5319712"/>
          </a:xfrm>
          <a:prstGeom prst="rect">
            <a:avLst/>
          </a:prstGeom>
        </p:spPr>
      </p:pic>
      <p:pic>
        <p:nvPicPr>
          <p:cNvPr id="18" name="Picture 17"/>
          <p:cNvPicPr>
            <a:picLocks noChangeAspect="1"/>
          </p:cNvPicPr>
          <p:nvPr/>
        </p:nvPicPr>
        <p:blipFill>
          <a:blip r:embed="rId5"/>
          <a:stretch>
            <a:fillRect/>
          </a:stretch>
        </p:blipFill>
        <p:spPr>
          <a:xfrm>
            <a:off x="752557" y="1328365"/>
            <a:ext cx="10534650" cy="4989051"/>
          </a:xfrm>
          <a:prstGeom prst="rect">
            <a:avLst/>
          </a:prstGeom>
        </p:spPr>
      </p:pic>
      <p:pic>
        <p:nvPicPr>
          <p:cNvPr id="8" name="Picture 7"/>
          <p:cNvPicPr>
            <a:picLocks noChangeAspect="1"/>
          </p:cNvPicPr>
          <p:nvPr/>
        </p:nvPicPr>
        <p:blipFill>
          <a:blip r:embed="rId6"/>
          <a:stretch>
            <a:fillRect/>
          </a:stretch>
        </p:blipFill>
        <p:spPr>
          <a:xfrm>
            <a:off x="381000" y="2971800"/>
            <a:ext cx="4835441" cy="3669201"/>
          </a:xfrm>
          <a:prstGeom prst="rect">
            <a:avLst/>
          </a:prstGeom>
        </p:spPr>
      </p:pic>
      <p:pic>
        <p:nvPicPr>
          <p:cNvPr id="19" name="Picture 18"/>
          <p:cNvPicPr>
            <a:picLocks noChangeAspect="1"/>
          </p:cNvPicPr>
          <p:nvPr/>
        </p:nvPicPr>
        <p:blipFill>
          <a:blip r:embed="rId7"/>
          <a:stretch>
            <a:fillRect/>
          </a:stretch>
        </p:blipFill>
        <p:spPr>
          <a:xfrm>
            <a:off x="6680364" y="1776901"/>
            <a:ext cx="4953000" cy="4876800"/>
          </a:xfrm>
          <a:prstGeom prst="rect">
            <a:avLst/>
          </a:prstGeom>
        </p:spPr>
      </p:pic>
      <p:pic>
        <p:nvPicPr>
          <p:cNvPr id="20" name="Picture 19"/>
          <p:cNvPicPr>
            <a:picLocks noChangeAspect="1"/>
          </p:cNvPicPr>
          <p:nvPr/>
        </p:nvPicPr>
        <p:blipFill>
          <a:blip r:embed="rId8"/>
          <a:stretch>
            <a:fillRect/>
          </a:stretch>
        </p:blipFill>
        <p:spPr>
          <a:xfrm>
            <a:off x="3676650" y="2389377"/>
            <a:ext cx="4914900" cy="2867025"/>
          </a:xfrm>
          <a:prstGeom prst="rect">
            <a:avLst/>
          </a:prstGeom>
        </p:spPr>
      </p:pic>
      <p:pic>
        <p:nvPicPr>
          <p:cNvPr id="22" name="Picture 21"/>
          <p:cNvPicPr>
            <a:picLocks noChangeAspect="1"/>
          </p:cNvPicPr>
          <p:nvPr/>
        </p:nvPicPr>
        <p:blipFill>
          <a:blip r:embed="rId9"/>
          <a:stretch>
            <a:fillRect/>
          </a:stretch>
        </p:blipFill>
        <p:spPr>
          <a:xfrm>
            <a:off x="2376487" y="1103298"/>
            <a:ext cx="7515225" cy="4916502"/>
          </a:xfrm>
          <a:prstGeom prst="rect">
            <a:avLst/>
          </a:prstGeom>
        </p:spPr>
      </p:pic>
      <p:pic>
        <p:nvPicPr>
          <p:cNvPr id="26" name="Picture 25"/>
          <p:cNvPicPr>
            <a:picLocks noChangeAspect="1"/>
          </p:cNvPicPr>
          <p:nvPr/>
        </p:nvPicPr>
        <p:blipFill>
          <a:blip r:embed="rId10"/>
          <a:stretch>
            <a:fillRect/>
          </a:stretch>
        </p:blipFill>
        <p:spPr>
          <a:xfrm>
            <a:off x="228600" y="1924050"/>
            <a:ext cx="4839789" cy="4705350"/>
          </a:xfrm>
          <a:prstGeom prst="rect">
            <a:avLst/>
          </a:prstGeom>
        </p:spPr>
      </p:pic>
      <p:pic>
        <p:nvPicPr>
          <p:cNvPr id="29" name="Picture 28"/>
          <p:cNvPicPr>
            <a:picLocks noChangeAspect="1"/>
          </p:cNvPicPr>
          <p:nvPr/>
        </p:nvPicPr>
        <p:blipFill>
          <a:blip r:embed="rId11"/>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2"/>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3"/>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9" name="Picture 38"/>
          <p:cNvPicPr>
            <a:picLocks noChangeAspect="1"/>
          </p:cNvPicPr>
          <p:nvPr/>
        </p:nvPicPr>
        <p:blipFill>
          <a:blip r:embed="rId14"/>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5"/>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8" name="Picture 47"/>
          <p:cNvPicPr>
            <a:picLocks noChangeAspect="1"/>
          </p:cNvPicPr>
          <p:nvPr/>
        </p:nvPicPr>
        <p:blipFill>
          <a:blip r:embed="rId16"/>
          <a:stretch>
            <a:fillRect/>
          </a:stretch>
        </p:blipFill>
        <p:spPr>
          <a:xfrm>
            <a:off x="2297766" y="918800"/>
            <a:ext cx="7608234" cy="5487008"/>
          </a:xfrm>
          <a:prstGeom prst="rect">
            <a:avLst/>
          </a:prstGeom>
        </p:spPr>
      </p:pic>
      <p:pic>
        <p:nvPicPr>
          <p:cNvPr id="40" name="Picture 39"/>
          <p:cNvPicPr>
            <a:picLocks noChangeAspect="1"/>
          </p:cNvPicPr>
          <p:nvPr/>
        </p:nvPicPr>
        <p:blipFill>
          <a:blip r:embed="rId17"/>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8"/>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6" name="Picture 55"/>
            <p:cNvPicPr>
              <a:picLocks noChangeAspect="1"/>
            </p:cNvPicPr>
            <p:nvPr/>
          </p:nvPicPr>
          <p:blipFill>
            <a:blip r:embed="rId19"/>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Modeled requirement as a Property model</a:t>
            </a:r>
          </a:p>
          <a:p>
            <a:pPr lvl="1"/>
            <a:r>
              <a:rPr lang="en-US" sz="1600" dirty="0"/>
              <a:t>Unconstrained inputs </a:t>
            </a:r>
          </a:p>
          <a:p>
            <a:pPr lvl="1"/>
            <a:r>
              <a:rPr lang="en-US" sz="1600" dirty="0"/>
              <a:t>Modeled intended requirement behavior</a:t>
            </a:r>
          </a:p>
          <a:p>
            <a:r>
              <a:rPr lang="en-US" sz="2000" dirty="0"/>
              <a:t>Property Proving generated a test case that violated the requirement </a:t>
            </a:r>
          </a:p>
          <a:p>
            <a:r>
              <a:rPr lang="en-US" sz="2000" dirty="0"/>
              <a:t>Found unintended behavior when both “speed change” buttons pressed</a:t>
            </a:r>
          </a:p>
          <a:p>
            <a:r>
              <a:rPr lang="en-US" sz="2000" dirty="0"/>
              <a:t>Added algorithm to reject double press </a:t>
            </a:r>
            <a:r>
              <a:rPr lang="en-US" sz="2000" dirty="0">
                <a:sym typeface="Wingdings" panose="05000000000000000000" pitchFamily="2" charset="2"/>
              </a:rPr>
              <a:t>inputs</a:t>
            </a:r>
          </a:p>
          <a:p>
            <a:r>
              <a:rPr lang="en-US" sz="2000" dirty="0">
                <a:sym typeface="Wingdings" panose="05000000000000000000" pitchFamily="2" charset="2"/>
              </a:rPr>
              <a:t>Proved model now meets this requirement!</a:t>
            </a:r>
          </a:p>
        </p:txBody>
      </p:sp>
    </p:spTree>
    <p:custDataLst>
      <p:tags r:id="rId1"/>
    </p:custDataLst>
    <p:extLst>
      <p:ext uri="{BB962C8B-B14F-4D97-AF65-F5344CB8AC3E}">
        <p14:creationId xmlns:p14="http://schemas.microsoft.com/office/powerpoint/2010/main" val="3581349233"/>
      </p:ext>
    </p:extLst>
  </p:cSld>
  <p:clrMapOvr>
    <a:masterClrMapping/>
  </p:clrMapOvr>
  <mc:AlternateContent xmlns:mc="http://schemas.openxmlformats.org/markup-compatibility/2006" xmlns:p14="http://schemas.microsoft.com/office/powerpoint/2010/main">
    <mc:Choice Requires="p14">
      <p:transition spd="slow" p14:dur="2000" advTm="59948"/>
    </mc:Choice>
    <mc:Fallback xmlns="">
      <p:transition spd="slow" advTm="599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a:t>Proving Model will Meet Requirements over the Calibration Range</a:t>
            </a:r>
          </a:p>
        </p:txBody>
      </p:sp>
      <p:pic>
        <p:nvPicPr>
          <p:cNvPr id="4" name="Picture 3"/>
          <p:cNvPicPr>
            <a:picLocks noChangeAspect="1"/>
          </p:cNvPicPr>
          <p:nvPr/>
        </p:nvPicPr>
        <p:blipFill>
          <a:blip r:embed="rId4"/>
          <a:stretch>
            <a:fillRect/>
          </a:stretch>
        </p:blipFill>
        <p:spPr>
          <a:xfrm>
            <a:off x="1371600" y="1092200"/>
            <a:ext cx="9491662" cy="5415185"/>
          </a:xfrm>
          <a:prstGeom prst="rect">
            <a:avLst/>
          </a:prstGeom>
        </p:spPr>
      </p:pic>
      <p:pic>
        <p:nvPicPr>
          <p:cNvPr id="5" name="Picture 4"/>
          <p:cNvPicPr>
            <a:picLocks noChangeAspect="1"/>
          </p:cNvPicPr>
          <p:nvPr/>
        </p:nvPicPr>
        <p:blipFill>
          <a:blip r:embed="rId5"/>
          <a:stretch>
            <a:fillRect/>
          </a:stretch>
        </p:blipFill>
        <p:spPr>
          <a:xfrm>
            <a:off x="381000" y="2819400"/>
            <a:ext cx="4876800" cy="3862552"/>
          </a:xfrm>
          <a:prstGeom prst="rect">
            <a:avLst/>
          </a:prstGeom>
        </p:spPr>
      </p:pic>
      <p:pic>
        <p:nvPicPr>
          <p:cNvPr id="6" name="Picture 5"/>
          <p:cNvPicPr>
            <a:picLocks noChangeAspect="1"/>
          </p:cNvPicPr>
          <p:nvPr/>
        </p:nvPicPr>
        <p:blipFill>
          <a:blip r:embed="rId6"/>
          <a:stretch>
            <a:fillRect/>
          </a:stretch>
        </p:blipFill>
        <p:spPr>
          <a:xfrm>
            <a:off x="6781800" y="1311365"/>
            <a:ext cx="4983164" cy="5357887"/>
          </a:xfrm>
          <a:prstGeom prst="rect">
            <a:avLst/>
          </a:prstGeom>
        </p:spPr>
      </p:pic>
      <p:pic>
        <p:nvPicPr>
          <p:cNvPr id="7" name="Picture 6"/>
          <p:cNvPicPr>
            <a:picLocks noChangeAspect="1"/>
          </p:cNvPicPr>
          <p:nvPr/>
        </p:nvPicPr>
        <p:blipFill>
          <a:blip r:embed="rId7"/>
          <a:stretch>
            <a:fillRect/>
          </a:stretch>
        </p:blipFill>
        <p:spPr>
          <a:xfrm>
            <a:off x="1797934" y="1430204"/>
            <a:ext cx="8519932" cy="4855445"/>
          </a:xfrm>
          <a:prstGeom prst="rect">
            <a:avLst/>
          </a:prstGeom>
        </p:spPr>
      </p:pic>
      <p:pic>
        <p:nvPicPr>
          <p:cNvPr id="9" name="Picture 8"/>
          <p:cNvPicPr>
            <a:picLocks noChangeAspect="1"/>
          </p:cNvPicPr>
          <p:nvPr/>
        </p:nvPicPr>
        <p:blipFill>
          <a:blip r:embed="rId8"/>
          <a:stretch>
            <a:fillRect/>
          </a:stretch>
        </p:blipFill>
        <p:spPr>
          <a:xfrm>
            <a:off x="316084" y="2743200"/>
            <a:ext cx="5386490" cy="3947820"/>
          </a:xfrm>
          <a:prstGeom prst="rect">
            <a:avLst/>
          </a:prstGeom>
        </p:spPr>
      </p:pic>
      <p:pic>
        <p:nvPicPr>
          <p:cNvPr id="10" name="Picture 9"/>
          <p:cNvPicPr>
            <a:picLocks noChangeAspect="1"/>
          </p:cNvPicPr>
          <p:nvPr/>
        </p:nvPicPr>
        <p:blipFill>
          <a:blip r:embed="rId9"/>
          <a:stretch>
            <a:fillRect/>
          </a:stretch>
        </p:blipFill>
        <p:spPr>
          <a:xfrm>
            <a:off x="5684135" y="1025255"/>
            <a:ext cx="6080830" cy="5669398"/>
          </a:xfrm>
          <a:prstGeom prst="rect">
            <a:avLst/>
          </a:prstGeom>
        </p:spPr>
      </p:pic>
      <p:pic>
        <p:nvPicPr>
          <p:cNvPr id="11" name="Picture 10"/>
          <p:cNvPicPr>
            <a:picLocks noChangeAspect="1"/>
          </p:cNvPicPr>
          <p:nvPr/>
        </p:nvPicPr>
        <p:blipFill>
          <a:blip r:embed="rId10"/>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1"/>
          <a:stretch>
            <a:fillRect/>
          </a:stretch>
        </p:blipFill>
        <p:spPr>
          <a:xfrm>
            <a:off x="1852072" y="2559565"/>
            <a:ext cx="3390900" cy="2143125"/>
          </a:xfrm>
          <a:prstGeom prst="rect">
            <a:avLst/>
          </a:prstGeom>
        </p:spPr>
      </p:pic>
      <p:pic>
        <p:nvPicPr>
          <p:cNvPr id="3" name="Picture 2"/>
          <p:cNvPicPr>
            <a:picLocks noChangeAspect="1"/>
          </p:cNvPicPr>
          <p:nvPr/>
        </p:nvPicPr>
        <p:blipFill>
          <a:blip r:embed="rId12"/>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4" name="Picture 13"/>
          <p:cNvPicPr>
            <a:picLocks noChangeAspect="1"/>
          </p:cNvPicPr>
          <p:nvPr/>
        </p:nvPicPr>
        <p:blipFill>
          <a:blip r:embed="rId13"/>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6" name="Picture 15"/>
          <p:cNvPicPr>
            <a:picLocks noChangeAspect="1"/>
          </p:cNvPicPr>
          <p:nvPr/>
        </p:nvPicPr>
        <p:blipFill>
          <a:blip r:embed="rId14"/>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5"/>
          <a:stretch>
            <a:fillRect/>
          </a:stretch>
        </p:blipFill>
        <p:spPr>
          <a:xfrm>
            <a:off x="131364" y="1400995"/>
            <a:ext cx="5484904" cy="5332546"/>
          </a:xfrm>
          <a:prstGeom prst="rect">
            <a:avLst/>
          </a:prstGeom>
        </p:spPr>
      </p:pic>
      <p:pic>
        <p:nvPicPr>
          <p:cNvPr id="18" name="Picture 17"/>
          <p:cNvPicPr>
            <a:picLocks noChangeAspect="1"/>
          </p:cNvPicPr>
          <p:nvPr/>
        </p:nvPicPr>
        <p:blipFill>
          <a:blip r:embed="rId16"/>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7"/>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8"/>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9"/>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20"/>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7" name="Picture 46"/>
          <p:cNvPicPr>
            <a:picLocks noChangeAspect="1"/>
          </p:cNvPicPr>
          <p:nvPr/>
        </p:nvPicPr>
        <p:blipFill>
          <a:blip r:embed="rId21"/>
          <a:stretch>
            <a:fillRect/>
          </a:stretch>
        </p:blipFill>
        <p:spPr>
          <a:xfrm>
            <a:off x="853838" y="917633"/>
            <a:ext cx="10105143" cy="5577749"/>
          </a:xfrm>
          <a:prstGeom prst="rect">
            <a:avLst/>
          </a:prstGeom>
        </p:spPr>
      </p:pic>
      <p:pic>
        <p:nvPicPr>
          <p:cNvPr id="48" name="Picture 47"/>
          <p:cNvPicPr>
            <a:picLocks noChangeAspect="1"/>
          </p:cNvPicPr>
          <p:nvPr/>
        </p:nvPicPr>
        <p:blipFill>
          <a:blip r:embed="rId22"/>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a sweep of possible calibration values to requirement property model</a:t>
            </a:r>
          </a:p>
          <a:p>
            <a:r>
              <a:rPr lang="en-US" sz="2000" dirty="0"/>
              <a:t>Property Proving generated a test case that violated the requirement </a:t>
            </a:r>
          </a:p>
          <a:p>
            <a:r>
              <a:rPr lang="en-US" sz="2000" dirty="0"/>
              <a:t>Found unintended behavior with an “</a:t>
            </a:r>
            <a:r>
              <a:rPr lang="en-US" sz="2000" dirty="0" err="1"/>
              <a:t>incdec</a:t>
            </a:r>
            <a:r>
              <a:rPr lang="en-US" sz="2000" dirty="0"/>
              <a:t>” value of (2)</a:t>
            </a:r>
          </a:p>
          <a:p>
            <a:r>
              <a:rPr lang="en-US" sz="2000" dirty="0"/>
              <a:t>Added a limit check to the speed change algorithm</a:t>
            </a:r>
            <a:endParaRPr lang="en-US" sz="2000" dirty="0">
              <a:sym typeface="Wingdings" panose="05000000000000000000" pitchFamily="2" charset="2"/>
            </a:endParaRPr>
          </a:p>
          <a:p>
            <a:r>
              <a:rPr lang="en-US" sz="2000" dirty="0">
                <a:sym typeface="Wingdings" panose="05000000000000000000" pitchFamily="2" charset="2"/>
              </a:rPr>
              <a:t>Proved model now meets this requirement over the range of calibration values!</a:t>
            </a:r>
          </a:p>
        </p:txBody>
      </p:sp>
    </p:spTree>
    <p:custDataLst>
      <p:tags r:id="rId1"/>
    </p:custDataLst>
    <p:extLst>
      <p:ext uri="{BB962C8B-B14F-4D97-AF65-F5344CB8AC3E}">
        <p14:creationId xmlns:p14="http://schemas.microsoft.com/office/powerpoint/2010/main" val="1478022098"/>
      </p:ext>
    </p:extLst>
  </p:cSld>
  <p:clrMapOvr>
    <a:masterClrMapping/>
  </p:clrMapOvr>
  <mc:AlternateContent xmlns:mc="http://schemas.openxmlformats.org/markup-compatibility/2006" xmlns:p14="http://schemas.microsoft.com/office/powerpoint/2010/main">
    <mc:Choice Requires="p14">
      <p:transition spd="slow" p14:dur="2000" advTm="59452"/>
    </mc:Choice>
    <mc:Fallback xmlns="">
      <p:transition spd="slow" advTm="59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3098233"/>
            <a:ext cx="8001000" cy="3286125"/>
          </a:xfrm>
          <a:prstGeom prst="rect">
            <a:avLst/>
          </a:prstGeom>
        </p:spPr>
      </p:pic>
      <p:grpSp>
        <p:nvGrpSpPr>
          <p:cNvPr id="13" name="Group 12"/>
          <p:cNvGrpSpPr/>
          <p:nvPr/>
        </p:nvGrpSpPr>
        <p:grpSpPr>
          <a:xfrm>
            <a:off x="4282183" y="1057922"/>
            <a:ext cx="2956815" cy="1228078"/>
            <a:chOff x="4572000" y="2743200"/>
            <a:chExt cx="3608831" cy="17526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228601" y="2164422"/>
            <a:ext cx="3675182" cy="708694"/>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Trace code to model and requirements (Embedded Coder, SL Reqs)</a:t>
            </a:r>
          </a:p>
          <a:p>
            <a:pPr marL="461963" eaLnBrk="0" hangingPunct="0">
              <a:spcBef>
                <a:spcPct val="20000"/>
              </a:spcBef>
              <a:buClr>
                <a:srgbClr val="215383"/>
              </a:buClr>
            </a:pPr>
            <a:r>
              <a:rPr lang="de-DE" sz="1200" u="sng" dirty="0">
                <a:cs typeface="Arial" pitchFamily="34" charset="0"/>
              </a:rPr>
              <a:t>Measure test coverage on code (SL Cov)*</a:t>
            </a:r>
            <a:endParaRPr lang="en-US" sz="1200" u="sng" dirty="0">
              <a:cs typeface="Arial" pitchFamily="34" charset="0"/>
            </a:endParaRPr>
          </a:p>
        </p:txBody>
      </p:sp>
      <p:sp>
        <p:nvSpPr>
          <p:cNvPr id="17" name="Rectangle 11"/>
          <p:cNvSpPr>
            <a:spLocks noChangeArrowheads="1"/>
          </p:cNvSpPr>
          <p:nvPr/>
        </p:nvSpPr>
        <p:spPr bwMode="gray">
          <a:xfrm>
            <a:off x="3962400" y="2164421"/>
            <a:ext cx="4038600"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en-US" sz="1200" u="sng" dirty="0">
                <a:cs typeface="Arial" pitchFamily="34" charset="0"/>
              </a:rPr>
              <a:t>Generate 100% coverage test vectors (SLDV)*</a:t>
            </a:r>
            <a:endParaRPr lang="de-DE" sz="1200" u="sng" dirty="0">
              <a:cs typeface="Arial" pitchFamily="34" charset="0"/>
            </a:endParaRPr>
          </a:p>
          <a:p>
            <a:pPr marL="461963" eaLnBrk="0" hangingPunct="0">
              <a:spcBef>
                <a:spcPct val="20000"/>
              </a:spcBef>
              <a:buClr>
                <a:srgbClr val="215383"/>
              </a:buClr>
            </a:pPr>
            <a:r>
              <a:rPr lang="de-DE" sz="1200" dirty="0">
                <a:cs typeface="Arial" pitchFamily="34" charset="0"/>
              </a:rPr>
              <a:t>SIL/PIL testing</a:t>
            </a:r>
            <a:r>
              <a:rPr lang="en-US" sz="1200" dirty="0">
                <a:cs typeface="Arial" pitchFamily="34" charset="0"/>
              </a:rPr>
              <a:t> / CGV (Embedded Coder)</a:t>
            </a:r>
          </a:p>
          <a:p>
            <a:pPr marL="461963" eaLnBrk="0" hangingPunct="0">
              <a:spcBef>
                <a:spcPct val="20000"/>
              </a:spcBef>
              <a:buClr>
                <a:srgbClr val="215383"/>
              </a:buClr>
            </a:pPr>
            <a:r>
              <a:rPr lang="en-US" sz="1200" u="sng" dirty="0">
                <a:cs typeface="Arial" pitchFamily="34" charset="0"/>
              </a:rPr>
              <a:t>Test exec (reuse model testing assets) (SL Test)*</a:t>
            </a:r>
            <a:endParaRPr lang="de-DE" sz="1200" u="sng" dirty="0">
              <a:cs typeface="Arial" pitchFamily="34" charset="0"/>
            </a:endParaRPr>
          </a:p>
        </p:txBody>
      </p:sp>
      <p:pic>
        <p:nvPicPr>
          <p:cNvPr id="83985"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972791" y="2282731"/>
            <a:ext cx="457200" cy="457200"/>
          </a:xfrm>
          <a:prstGeom prst="rect">
            <a:avLst/>
          </a:prstGeom>
          <a:noFill/>
          <a:ln w="9525">
            <a:noFill/>
            <a:miter lim="800000"/>
            <a:headEnd/>
            <a:tailEnd/>
          </a:ln>
        </p:spPr>
      </p:pic>
      <p:sp>
        <p:nvSpPr>
          <p:cNvPr id="22" name="Rectangle 2"/>
          <p:cNvSpPr txBox="1">
            <a:spLocks noChangeArrowheads="1"/>
          </p:cNvSpPr>
          <p:nvPr/>
        </p:nvSpPr>
        <p:spPr>
          <a:xfrm>
            <a:off x="378566" y="328247"/>
            <a:ext cx="11432434"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993200"/>
                </a:solidFill>
                <a:latin typeface="+mj-lt"/>
              </a:rPr>
              <a:t>Code Generation &amp; Verification Tools</a:t>
            </a:r>
          </a:p>
        </p:txBody>
      </p:sp>
      <p:sp>
        <p:nvSpPr>
          <p:cNvPr id="19" name="Rectangle 19"/>
          <p:cNvSpPr>
            <a:spLocks noChangeArrowheads="1"/>
          </p:cNvSpPr>
          <p:nvPr/>
        </p:nvSpPr>
        <p:spPr bwMode="auto">
          <a:xfrm>
            <a:off x="4514850" y="6185548"/>
            <a:ext cx="2038350" cy="461665"/>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u="sng" dirty="0">
                <a:cs typeface="Arial" pitchFamily="34" charset="0"/>
              </a:rPr>
              <a:t>Code Generation Embedded Coder*</a:t>
            </a:r>
            <a:endParaRPr lang="en-US" sz="1200" u="sng" dirty="0">
              <a:cs typeface="Arial" pitchFamily="34" charset="0"/>
            </a:endParaRPr>
          </a:p>
        </p:txBody>
      </p:sp>
      <p:pic>
        <p:nvPicPr>
          <p:cNvPr id="21" name="Picture 21">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4540986" y="6220573"/>
            <a:ext cx="392952" cy="392952"/>
          </a:xfrm>
          <a:prstGeom prst="rect">
            <a:avLst/>
          </a:prstGeom>
          <a:noFill/>
          <a:ln w="9525">
            <a:noFill/>
            <a:miter lim="800000"/>
            <a:headEnd/>
            <a:tailEnd/>
          </a:ln>
        </p:spPr>
      </p:pic>
      <p:sp>
        <p:nvSpPr>
          <p:cNvPr id="83977" name="Line 12"/>
          <p:cNvSpPr>
            <a:spLocks noChangeShapeType="1"/>
          </p:cNvSpPr>
          <p:nvPr/>
        </p:nvSpPr>
        <p:spPr bwMode="auto">
          <a:xfrm>
            <a:off x="3352800" y="2883290"/>
            <a:ext cx="1392866" cy="1570294"/>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873115"/>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200651" y="5922692"/>
            <a:ext cx="0" cy="262207"/>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058951" y="1444626"/>
            <a:ext cx="3941686"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Traceability Report</a:t>
            </a:r>
          </a:p>
          <a:p>
            <a:pPr lvl="1"/>
            <a:r>
              <a:rPr lang="en-US" dirty="0">
                <a:sym typeface="Wingdings" panose="05000000000000000000" pitchFamily="2" charset="2"/>
              </a:rPr>
              <a:t>SL </a:t>
            </a:r>
            <a:r>
              <a:rPr lang="en-US" dirty="0" err="1">
                <a:sym typeface="Wingdings" panose="05000000000000000000" pitchFamily="2" charset="2"/>
              </a:rPr>
              <a:t>Reqs</a:t>
            </a:r>
            <a:endParaRPr lang="en-US" dirty="0">
              <a:sym typeface="Wingdings" panose="05000000000000000000" pitchFamily="2" charset="2"/>
            </a:endParaRPr>
          </a:p>
          <a:p>
            <a:pPr lvl="1"/>
            <a:r>
              <a:rPr lang="en-US" dirty="0">
                <a:sym typeface="Wingdings" panose="05000000000000000000" pitchFamily="2" charset="2"/>
              </a:rPr>
              <a:t>Embedded Coder</a:t>
            </a:r>
          </a:p>
          <a:p>
            <a:pPr lvl="1"/>
            <a:endParaRPr lang="en-US" dirty="0"/>
          </a:p>
          <a:p>
            <a:r>
              <a:rPr lang="en-US" dirty="0"/>
              <a:t>Generating Test Vectors </a:t>
            </a:r>
          </a:p>
          <a:p>
            <a:pPr lvl="1"/>
            <a:r>
              <a:rPr lang="en-US" dirty="0"/>
              <a:t>SLDV</a:t>
            </a:r>
          </a:p>
          <a:p>
            <a:pPr lvl="1"/>
            <a:endParaRPr lang="en-US" dirty="0"/>
          </a:p>
          <a:p>
            <a:r>
              <a:rPr lang="en-US" dirty="0"/>
              <a:t>Model/Code Equivalence </a:t>
            </a:r>
          </a:p>
          <a:p>
            <a:pPr lvl="1"/>
            <a:r>
              <a:rPr lang="en-US" dirty="0"/>
              <a:t>Simulink (SIL/PIL)</a:t>
            </a:r>
          </a:p>
          <a:p>
            <a:pPr lvl="1"/>
            <a:r>
              <a:rPr lang="en-US" dirty="0"/>
              <a:t>Embedded Coder</a:t>
            </a:r>
          </a:p>
          <a:p>
            <a:pPr lvl="1"/>
            <a:r>
              <a:rPr lang="en-US" dirty="0"/>
              <a:t>SL Test</a:t>
            </a:r>
          </a:p>
          <a:p>
            <a:pPr lvl="1"/>
            <a:r>
              <a:rPr lang="en-US" dirty="0"/>
              <a:t>Code Coverage (SL </a:t>
            </a:r>
            <a:r>
              <a:rPr lang="en-US" dirty="0" err="1"/>
              <a:t>Cov</a:t>
            </a:r>
            <a:r>
              <a:rPr lang="en-US" dirty="0"/>
              <a:t>)</a:t>
            </a:r>
          </a:p>
          <a:p>
            <a:pPr marL="457200" lvl="1" indent="0">
              <a:buNone/>
            </a:pPr>
            <a:endParaRPr lang="en-US" dirty="0"/>
          </a:p>
          <a:p>
            <a:pPr lvl="1"/>
            <a:endParaRPr lang="en-US" dirty="0"/>
          </a:p>
          <a:p>
            <a:pPr marL="0" indent="0">
              <a:buNone/>
            </a:pPr>
            <a:endParaRPr lang="en-US" dirty="0"/>
          </a:p>
        </p:txBody>
      </p:sp>
      <p:sp>
        <p:nvSpPr>
          <p:cNvPr id="20" name="Inhaltsplatzhalter 2"/>
          <p:cNvSpPr txBox="1">
            <a:spLocks/>
          </p:cNvSpPr>
          <p:nvPr/>
        </p:nvSpPr>
        <p:spPr>
          <a:xfrm>
            <a:off x="4173415" y="1472264"/>
            <a:ext cx="3124201" cy="247751"/>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Gain confidence in the generated code</a:t>
            </a:r>
          </a:p>
        </p:txBody>
      </p:sp>
      <p:pic>
        <p:nvPicPr>
          <p:cNvPr id="23"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249382" y="2286000"/>
            <a:ext cx="457200" cy="457200"/>
          </a:xfrm>
          <a:prstGeom prst="rect">
            <a:avLst/>
          </a:prstGeom>
          <a:noFill/>
          <a:ln w="9525">
            <a:noFill/>
            <a:miter lim="800000"/>
            <a:headEnd/>
            <a:tailEnd/>
          </a:ln>
        </p:spPr>
      </p:pic>
      <p:sp>
        <p:nvSpPr>
          <p:cNvPr id="24" name="Rectangle 18">
            <a:extLst>
              <a:ext uri="{FF2B5EF4-FFF2-40B4-BE49-F238E27FC236}">
                <a16:creationId xmlns:a16="http://schemas.microsoft.com/office/drawing/2014/main" id="{0CB7588B-815C-4B21-8384-06E80E0CA3AD}"/>
              </a:ext>
            </a:extLst>
          </p:cNvPr>
          <p:cNvSpPr>
            <a:spLocks noChangeArrowheads="1"/>
          </p:cNvSpPr>
          <p:nvPr/>
        </p:nvSpPr>
        <p:spPr bwMode="auto">
          <a:xfrm>
            <a:off x="651798" y="6184899"/>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36693929"/>
      </p:ext>
    </p:extLst>
  </p:cSld>
  <p:clrMapOvr>
    <a:masterClrMapping/>
  </p:clrMapOvr>
  <p:transition advTm="261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9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19" grpId="0" animBg="1"/>
      <p:bldP spid="83977" grpId="0" animBg="1"/>
      <p:bldP spid="83974" grpId="0" animBg="1"/>
      <p:bldP spid="27" grpId="0" animBg="1"/>
      <p:bldP spid="18" grpId="0" uiExpand="1" build="p"/>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a:t>Re-run Functional Tests after Property Proving Fixes</a:t>
            </a:r>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 model coverage for “</a:t>
            </a:r>
            <a:r>
              <a:rPr lang="en-US" sz="2000" dirty="0" err="1"/>
              <a:t>RejectDoublePress</a:t>
            </a:r>
            <a:r>
              <a:rPr lang="en-US" sz="2000" dirty="0"/>
              <a:t>”</a:t>
            </a:r>
          </a:p>
          <a:p>
            <a:r>
              <a:rPr lang="en-US" sz="2000" dirty="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conditions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a:t>Verification Design Space:</a:t>
            </a:r>
            <a:br>
              <a:rPr lang="en-US" dirty="0"/>
            </a:br>
            <a:r>
              <a:rPr lang="en-US" dirty="0"/>
              <a:t>Increasing the Coverage beyond Simulation</a:t>
            </a:r>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verification</a:t>
            </a:r>
          </a:p>
          <a:p>
            <a:pPr marL="127720" indent="-127720"/>
            <a:endParaRPr lang="en-US" sz="1203" dirty="0"/>
          </a:p>
          <a:p>
            <a:pPr marL="127720" indent="-127720"/>
            <a:r>
              <a:rPr lang="en-US" sz="1203" dirty="0"/>
              <a:t>Based on completeness of behavior models</a:t>
            </a:r>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a:t>By using formal verification methods…</a:t>
            </a:r>
          </a:p>
          <a:p>
            <a:pPr marL="0" indent="0" algn="ctr">
              <a:buNone/>
            </a:pPr>
            <a:r>
              <a:rPr lang="en-US" sz="1800" b="1" i="1" dirty="0"/>
              <a:t>Simulink Design Verifier proves correct behaviors over a larger 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custDataLst>
      <p:tags r:id="rId1"/>
    </p:custDataLst>
    <p:extLst>
      <p:ext uri="{BB962C8B-B14F-4D97-AF65-F5344CB8AC3E}">
        <p14:creationId xmlns:p14="http://schemas.microsoft.com/office/powerpoint/2010/main" val="1833587043"/>
      </p:ext>
    </p:extLst>
  </p:cSld>
  <p:clrMapOvr>
    <a:masterClrMapping/>
  </p:clrMapOvr>
  <mc:AlternateContent xmlns:mc="http://schemas.openxmlformats.org/markup-compatibility/2006" xmlns:p14="http://schemas.microsoft.com/office/powerpoint/2010/main">
    <mc:Choice Requires="p14">
      <p:transition spd="slow" p14:dur="2000" advTm="27896"/>
    </mc:Choice>
    <mc:Fallback xmlns="">
      <p:transition spd="slow" advTm="27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915507210"/>
      </p:ext>
    </p:extLst>
  </p:cSld>
  <p:clrMapOvr>
    <a:masterClrMapping/>
  </p:clrMapOvr>
  <mc:AlternateContent xmlns:mc="http://schemas.openxmlformats.org/markup-compatibility/2006" xmlns:p14="http://schemas.microsoft.com/office/powerpoint/2010/main">
    <mc:Choice Requires="p14">
      <p:transition spd="slow" p14:dur="2000" advTm="3175"/>
    </mc:Choice>
    <mc:Fallback xmlns="">
      <p:transition spd="slow" advTm="3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r>
              <a:rPr lang="en-US" sz="2800" dirty="0">
                <a:solidFill>
                  <a:srgbClr val="008000"/>
                </a:solidFill>
              </a:rPr>
              <a:t>Can we prove the implementation always meets requirements?</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mc:AlternateContent xmlns:mc="http://schemas.openxmlformats.org/markup-compatibility/2006" xmlns:p14="http://schemas.microsoft.com/office/powerpoint/2010/main">
    <mc:Choice Requires="p14">
      <p:transition spd="slow" p14:dur="2000" advTm="1246"/>
    </mc:Choice>
    <mc:Fallback xmlns="">
      <p:transition spd="slow" advTm="124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dirty="0"/>
              <a:t>Gaining Confidence in Your Design</a:t>
            </a:r>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01969" y="5772090"/>
            <a:ext cx="1575431" cy="400110"/>
          </a:xfrm>
          <a:prstGeom prst="rect">
            <a:avLst/>
          </a:prstGeom>
          <a:solidFill>
            <a:schemeClr val="bg1"/>
          </a:solidFill>
        </p:spPr>
        <p:txBody>
          <a:bodyPr wrap="none" rtlCol="0">
            <a:spAutoFit/>
          </a:bodyPr>
          <a:lstStyle/>
          <a:p>
            <a:r>
              <a:rPr lang="en-US" sz="2000" i="1" dirty="0">
                <a:solidFill>
                  <a:schemeClr val="bg1">
                    <a:lumMod val="50000"/>
                  </a:schemeClr>
                </a:solidFill>
                <a:latin typeface="Arial" pitchFamily="34" charset="0"/>
                <a:cs typeface="Arial" pitchFamily="34" charset="0"/>
              </a:rPr>
              <a:t>Effort / Time</a:t>
            </a:r>
          </a:p>
        </p:txBody>
      </p:sp>
      <p:cxnSp>
        <p:nvCxnSpPr>
          <p:cNvPr id="17" name="Straight Arrow Connector 16"/>
          <p:cNvCxnSpPr>
            <a:cxnSpLocks/>
          </p:cNvCxnSpPr>
          <p:nvPr/>
        </p:nvCxnSpPr>
        <p:spPr>
          <a:xfrm flipV="1">
            <a:off x="1600200" y="1142999"/>
            <a:ext cx="0" cy="4829034"/>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88507" y="2114490"/>
            <a:ext cx="1582484" cy="707886"/>
          </a:xfrm>
          <a:prstGeom prst="rect">
            <a:avLst/>
          </a:prstGeom>
          <a:solidFill>
            <a:schemeClr val="bg1"/>
          </a:solidFill>
        </p:spPr>
        <p:txBody>
          <a:bodyPr wrap="none" rtlCol="0">
            <a:spAutoFit/>
          </a:bodyPr>
          <a:lstStyle/>
          <a:p>
            <a:pPr algn="ctr"/>
            <a:r>
              <a:rPr lang="en-US" sz="2000" b="1" i="1" dirty="0">
                <a:solidFill>
                  <a:srgbClr val="92D050"/>
                </a:solidFill>
                <a:latin typeface="Arial" pitchFamily="34" charset="0"/>
                <a:cs typeface="Arial" pitchFamily="34" charset="0"/>
              </a:rPr>
              <a:t>Design</a:t>
            </a:r>
          </a:p>
          <a:p>
            <a:pPr algn="ctr"/>
            <a:r>
              <a:rPr lang="en-US" sz="2000" b="1" i="1" dirty="0">
                <a:solidFill>
                  <a:srgbClr val="92D050"/>
                </a:solidFill>
                <a:latin typeface="Arial" pitchFamily="34" charset="0"/>
                <a:cs typeface="Arial" pitchFamily="34" charset="0"/>
              </a:rPr>
              <a:t>Confidence</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2" name="Group 41"/>
          <p:cNvGrpSpPr/>
          <p:nvPr/>
        </p:nvGrpSpPr>
        <p:grpSpPr>
          <a:xfrm>
            <a:off x="2514600" y="2185223"/>
            <a:ext cx="493165" cy="566419"/>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 name="Arrow: Right 2">
            <a:extLst>
              <a:ext uri="{FF2B5EF4-FFF2-40B4-BE49-F238E27FC236}">
                <a16:creationId xmlns:a16="http://schemas.microsoft.com/office/drawing/2014/main" id="{423AA96F-68CF-438A-8960-27F22657D5F7}"/>
              </a:ext>
            </a:extLst>
          </p:cNvPr>
          <p:cNvSpPr/>
          <p:nvPr/>
        </p:nvSpPr>
        <p:spPr>
          <a:xfrm rot="20062275" flipV="1">
            <a:off x="1139628" y="3472075"/>
            <a:ext cx="10801740" cy="142448"/>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TextBox 19"/>
          <p:cNvSpPr txBox="1"/>
          <p:nvPr/>
        </p:nvSpPr>
        <p:spPr>
          <a:xfrm>
            <a:off x="1694869" y="5334000"/>
            <a:ext cx="1581731"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defPPr>
              <a:defRPr lang="en-US"/>
            </a:defPPr>
            <a:lvl1pPr algn="ctr">
              <a:defRPr i="1" u="sng">
                <a:cs typeface="Arial" pitchFamily="34" charset="0"/>
              </a:defRPr>
            </a:lvl1pPr>
          </a:lstStyle>
          <a:p>
            <a:r>
              <a:rPr lang="en-US" dirty="0"/>
              <a:t>Ad-Hoc Tests</a:t>
            </a:r>
          </a:p>
        </p:txBody>
      </p:sp>
      <p:sp>
        <p:nvSpPr>
          <p:cNvPr id="34" name="TextBox 33">
            <a:extLst>
              <a:ext uri="{FF2B5EF4-FFF2-40B4-BE49-F238E27FC236}">
                <a16:creationId xmlns:a16="http://schemas.microsoft.com/office/drawing/2014/main" id="{40D05A47-07E2-4112-8D75-207DB2386033}"/>
              </a:ext>
            </a:extLst>
          </p:cNvPr>
          <p:cNvSpPr txBox="1"/>
          <p:nvPr/>
        </p:nvSpPr>
        <p:spPr>
          <a:xfrm>
            <a:off x="3962400" y="4010191"/>
            <a:ext cx="2036956"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a:t>Standards Check</a:t>
            </a:r>
          </a:p>
        </p:txBody>
      </p:sp>
      <p:sp>
        <p:nvSpPr>
          <p:cNvPr id="22" name="TextBox 21"/>
          <p:cNvSpPr txBox="1"/>
          <p:nvPr/>
        </p:nvSpPr>
        <p:spPr>
          <a:xfrm>
            <a:off x="2835545" y="4672095"/>
            <a:ext cx="1584055"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err="1"/>
              <a:t>Req</a:t>
            </a:r>
            <a:r>
              <a:rPr lang="en-US" dirty="0"/>
              <a:t> Linking</a:t>
            </a:r>
          </a:p>
        </p:txBody>
      </p:sp>
      <p:sp>
        <p:nvSpPr>
          <p:cNvPr id="21" name="TextBox 20"/>
          <p:cNvSpPr txBox="1"/>
          <p:nvPr/>
        </p:nvSpPr>
        <p:spPr>
          <a:xfrm>
            <a:off x="5181601" y="3348287"/>
            <a:ext cx="22097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Design Error Check</a:t>
            </a:r>
          </a:p>
        </p:txBody>
      </p:sp>
      <p:sp>
        <p:nvSpPr>
          <p:cNvPr id="23" name="TextBox 22"/>
          <p:cNvSpPr txBox="1"/>
          <p:nvPr/>
        </p:nvSpPr>
        <p:spPr>
          <a:xfrm>
            <a:off x="6804102" y="2686383"/>
            <a:ext cx="1905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Functional Tests</a:t>
            </a:r>
          </a:p>
        </p:txBody>
      </p:sp>
      <p:sp>
        <p:nvSpPr>
          <p:cNvPr id="24" name="TextBox 23"/>
          <p:cNvSpPr txBox="1"/>
          <p:nvPr/>
        </p:nvSpPr>
        <p:spPr>
          <a:xfrm>
            <a:off x="8066049" y="2024479"/>
            <a:ext cx="2301075"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Requirement Proofs</a:t>
            </a:r>
          </a:p>
        </p:txBody>
      </p:sp>
      <p:sp>
        <p:nvSpPr>
          <p:cNvPr id="25" name="TextBox 24"/>
          <p:cNvSpPr txBox="1"/>
          <p:nvPr/>
        </p:nvSpPr>
        <p:spPr>
          <a:xfrm>
            <a:off x="9075237" y="1362575"/>
            <a:ext cx="284874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en-US" i="1" u="sng" dirty="0">
                <a:cs typeface="Arial" pitchFamily="34" charset="0"/>
              </a:rPr>
              <a:t>Model/Code Equivalence</a:t>
            </a:r>
          </a:p>
        </p:txBody>
      </p:sp>
    </p:spTree>
    <p:custDataLst>
      <p:tags r:id="rId1"/>
    </p:custDataLst>
    <p:extLst>
      <p:ext uri="{BB962C8B-B14F-4D97-AF65-F5344CB8AC3E}">
        <p14:creationId xmlns:p14="http://schemas.microsoft.com/office/powerpoint/2010/main" val="334083531"/>
      </p:ext>
    </p:extLst>
  </p:cSld>
  <p:clrMapOvr>
    <a:masterClrMapping/>
  </p:clrMapOvr>
  <mc:AlternateContent xmlns:mc="http://schemas.openxmlformats.org/markup-compatibility/2006" xmlns:p14="http://schemas.microsoft.com/office/powerpoint/2010/main">
    <mc:Choice Requires="p14">
      <p:transition spd="slow" p14:dur="2000" advTm="17663"/>
    </mc:Choice>
    <mc:Fallback xmlns="">
      <p:transition spd="slow" advTm="17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22" grpId="0" animBg="1"/>
      <p:bldP spid="21" grpId="0" animBg="1"/>
      <p:bldP spid="23" grpId="0" animBg="1"/>
      <p:bldP spid="24" grpId="0" animBg="1"/>
      <p:bldP spid="2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a:t>Key Enablers</a:t>
            </a:r>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a:p>
          <a:p>
            <a:pPr>
              <a:buFont typeface="Wingdings" panose="05000000000000000000" pitchFamily="2" charset="2"/>
              <a:buChar char="ü"/>
            </a:pPr>
            <a:r>
              <a:rPr lang="en-US" b="1" dirty="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a:t>A seamless, integrated workflow for model development, code generation and V&amp;V testing</a:t>
            </a:r>
          </a:p>
          <a:p>
            <a:pPr>
              <a:buFont typeface="Wingdings" panose="05000000000000000000" pitchFamily="2" charset="2"/>
              <a:buChar char="ü"/>
            </a:pPr>
            <a:endParaRPr lang="en-US" b="1" dirty="0"/>
          </a:p>
          <a:p>
            <a:pPr>
              <a:buFont typeface="Wingdings" panose="05000000000000000000" pitchFamily="2" charset="2"/>
              <a:buChar char="ü"/>
            </a:pPr>
            <a:r>
              <a:rPr lang="en-US" b="1" dirty="0"/>
              <a:t>Design verification earlier in the development lifecycle and support across the lifecycle</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Increased confidence in the work product with integrated support for code verification</a:t>
            </a:r>
          </a:p>
        </p:txBody>
      </p:sp>
    </p:spTree>
    <p:custDataLst>
      <p:tags r:id="rId1"/>
    </p:custDataLst>
    <p:extLst>
      <p:ext uri="{BB962C8B-B14F-4D97-AF65-F5344CB8AC3E}">
        <p14:creationId xmlns:p14="http://schemas.microsoft.com/office/powerpoint/2010/main" val="2228244721"/>
      </p:ext>
    </p:extLst>
  </p:cSld>
  <p:clrMapOvr>
    <a:masterClrMapping/>
  </p:clrMapOvr>
  <mc:AlternateContent xmlns:mc="http://schemas.openxmlformats.org/markup-compatibility/2006" xmlns:p14="http://schemas.microsoft.com/office/powerpoint/2010/main">
    <mc:Choice Requires="p14">
      <p:transition spd="slow" p14:dur="2000" advTm="10216"/>
    </mc:Choice>
    <mc:Fallback xmlns="">
      <p:transition spd="slow" advTm="10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mc:AlternateContent xmlns:mc="http://schemas.openxmlformats.org/markup-compatibility/2006" xmlns:p14="http://schemas.microsoft.com/office/powerpoint/2010/main">
    <mc:Choice Requires="p14">
      <p:transition spd="slow" p14:dur="2000" advTm="4714"/>
    </mc:Choice>
    <mc:Fallback xmlns="">
      <p:transition spd="slow" advTm="4714"/>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dirty="0"/>
              <a:t>Model Verification Products Timeline</a:t>
            </a:r>
          </a:p>
        </p:txBody>
      </p:sp>
      <p:graphicFrame>
        <p:nvGraphicFramePr>
          <p:cNvPr id="4" name="Content Placeholder 7"/>
          <p:cNvGraphicFramePr>
            <a:graphicFrameLocks noGrp="1"/>
          </p:cNvGraphicFramePr>
          <p:nvPr>
            <p:ph idx="1"/>
            <p:extLst>
              <p:ext uri="{D42A27DB-BD31-4B8C-83A1-F6EECF244321}">
                <p14:modId xmlns:p14="http://schemas.microsoft.com/office/powerpoint/2010/main" val="2039715490"/>
              </p:ext>
            </p:extLst>
          </p:nvPr>
        </p:nvGraphicFramePr>
        <p:xfrm>
          <a:off x="646124" y="3962401"/>
          <a:ext cx="97932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858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9553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188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434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172438"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19918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436388"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14887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0580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4887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0960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138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1148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48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28956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668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046824" y="5178623"/>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a:cxnSpLocks/>
          </p:cNvCxnSpPr>
          <p:nvPr/>
        </p:nvCxnSpPr>
        <p:spPr>
          <a:xfrm flipV="1">
            <a:off x="9067800" y="4419600"/>
            <a:ext cx="0" cy="759023"/>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6824DE-3E1E-46F4-B018-EEB7CF21B727}"/>
              </a:ext>
            </a:extLst>
          </p:cNvPr>
          <p:cNvCxnSpPr>
            <a:cxnSpLocks/>
          </p:cNvCxnSpPr>
          <p:nvPr/>
        </p:nvCxnSpPr>
        <p:spPr>
          <a:xfrm flipV="1">
            <a:off x="6143391" y="2894112"/>
            <a:ext cx="1857609" cy="1"/>
          </a:xfrm>
          <a:prstGeom prst="straightConnector1">
            <a:avLst/>
          </a:prstGeom>
          <a:ln w="9525">
            <a:solidFill>
              <a:schemeClr val="accent5">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EE1FC0-0B39-43B0-815A-9F081131C72D}"/>
              </a:ext>
            </a:extLst>
          </p:cNvPr>
          <p:cNvSpPr txBox="1"/>
          <p:nvPr/>
        </p:nvSpPr>
        <p:spPr>
          <a:xfrm>
            <a:off x="8361905" y="2730059"/>
            <a:ext cx="2204450"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Check R2017b</a:t>
            </a:r>
          </a:p>
        </p:txBody>
      </p:sp>
      <p:sp>
        <p:nvSpPr>
          <p:cNvPr id="30" name="TextBox 29">
            <a:extLst>
              <a:ext uri="{FF2B5EF4-FFF2-40B4-BE49-F238E27FC236}">
                <a16:creationId xmlns:a16="http://schemas.microsoft.com/office/drawing/2014/main" id="{26AABC65-7E16-4C16-B42E-80E096DA849A}"/>
              </a:ext>
            </a:extLst>
          </p:cNvPr>
          <p:cNvSpPr txBox="1"/>
          <p:nvPr/>
        </p:nvSpPr>
        <p:spPr>
          <a:xfrm>
            <a:off x="8361905" y="3158115"/>
            <a:ext cx="2483372"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Coverage R2017b</a:t>
            </a:r>
          </a:p>
        </p:txBody>
      </p:sp>
      <p:sp>
        <p:nvSpPr>
          <p:cNvPr id="31" name="TextBox 30">
            <a:extLst>
              <a:ext uri="{FF2B5EF4-FFF2-40B4-BE49-F238E27FC236}">
                <a16:creationId xmlns:a16="http://schemas.microsoft.com/office/drawing/2014/main" id="{C064EEA1-0AF9-43D7-A972-71C1ED286254}"/>
              </a:ext>
            </a:extLst>
          </p:cNvPr>
          <p:cNvSpPr txBox="1"/>
          <p:nvPr/>
        </p:nvSpPr>
        <p:spPr>
          <a:xfrm>
            <a:off x="8361905" y="2328699"/>
            <a:ext cx="2861681"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Requirements R2017b</a:t>
            </a:r>
          </a:p>
        </p:txBody>
      </p:sp>
      <p:sp>
        <p:nvSpPr>
          <p:cNvPr id="12" name="Left Brace 11">
            <a:extLst>
              <a:ext uri="{FF2B5EF4-FFF2-40B4-BE49-F238E27FC236}">
                <a16:creationId xmlns:a16="http://schemas.microsoft.com/office/drawing/2014/main" id="{5C5A67D8-8C52-4B9F-9A4B-AB97F0ED725B}"/>
              </a:ext>
            </a:extLst>
          </p:cNvPr>
          <p:cNvSpPr/>
          <p:nvPr/>
        </p:nvSpPr>
        <p:spPr>
          <a:xfrm>
            <a:off x="8001000" y="2112378"/>
            <a:ext cx="425744" cy="1551564"/>
          </a:xfrm>
          <a:prstGeom prst="leftBrac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1F18EB6-3BB8-4839-A580-BADB64E7D7BA}"/>
              </a:ext>
            </a:extLst>
          </p:cNvPr>
          <p:cNvCxnSpPr>
            <a:cxnSpLocks/>
          </p:cNvCxnSpPr>
          <p:nvPr/>
        </p:nvCxnSpPr>
        <p:spPr>
          <a:xfrm>
            <a:off x="10066283" y="3495243"/>
            <a:ext cx="0" cy="69575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2" grpId="1" animBg="1"/>
      <p:bldP spid="23" grpId="0" animBg="1"/>
      <p:bldP spid="24" grpId="0" animBg="1"/>
      <p:bldP spid="24" grpId="1" animBg="1"/>
      <p:bldP spid="26" grpId="0" animBg="1"/>
      <p:bldP spid="13" grpId="0" animBg="1"/>
      <p:bldP spid="25" grpId="0" animBg="1"/>
      <p:bldP spid="25" grpId="1" animBg="1"/>
      <p:bldP spid="20" grpId="0" animBg="1"/>
      <p:bldP spid="29" grpId="0" animBg="1"/>
      <p:bldP spid="30" grpId="0" animBg="1"/>
      <p:bldP spid="31" grpId="0" animBg="1"/>
      <p:bldP spid="12" grpId="0" animBg="1"/>
      <p:bldP spid="12" grpId="1"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11125200" cy="5368877"/>
          </a:xfrm>
          <a:prstGeom prst="rect">
            <a:avLst/>
          </a:prstGeom>
        </p:spPr>
      </p:pic>
      <p:sp>
        <p:nvSpPr>
          <p:cNvPr id="3" name="Title 1"/>
          <p:cNvSpPr txBox="1">
            <a:spLocks/>
          </p:cNvSpPr>
          <p:nvPr/>
        </p:nvSpPr>
        <p:spPr>
          <a:xfrm>
            <a:off x="457200" y="304800"/>
            <a:ext cx="9448800" cy="990600"/>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t>Unified Model and Code Verification Workflow</a:t>
            </a:r>
          </a:p>
        </p:txBody>
      </p:sp>
    </p:spTree>
    <p:extLst>
      <p:ext uri="{BB962C8B-B14F-4D97-AF65-F5344CB8AC3E}">
        <p14:creationId xmlns:p14="http://schemas.microsoft.com/office/powerpoint/2010/main" val="2880620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a:t>Product Page – Simulink Verification &amp; Validation</a:t>
            </a:r>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Design Verifier</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Test</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a:hlinkClick r:id="rId3"/>
              </a:rPr>
              <a:t>http://www.mathworks.com/products/simulink-test/</a:t>
            </a:r>
            <a:r>
              <a:rPr lang="en-US" sz="120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Solutions Page</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a:t>Consulting</a:t>
            </a:r>
            <a:br>
              <a:rPr lang="en-US" dirty="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and			      9:00-9:15</a:t>
            </a:r>
          </a:p>
          <a:p>
            <a:r>
              <a:rPr lang="en-US" b="1" dirty="0"/>
              <a:t>MBD V&amp;V Overview</a:t>
            </a:r>
            <a:endParaRPr lang="en-US" dirty="0"/>
          </a:p>
          <a:p>
            <a:endParaRPr lang="en-US" dirty="0"/>
          </a:p>
          <a:p>
            <a:pPr lvl="0"/>
            <a:r>
              <a:rPr lang="en-US" b="1" dirty="0"/>
              <a:t>Ad-hoc Testing 			      9:15-9:30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a:t>Modeling Standards 		  10:00-10:30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r>
              <a:rPr lang="en-US" dirty="0"/>
              <a:t> </a:t>
            </a:r>
          </a:p>
          <a:p>
            <a:r>
              <a:rPr lang="en-US" b="1" dirty="0">
                <a:solidFill>
                  <a:srgbClr val="00B050"/>
                </a:solidFill>
              </a:rPr>
              <a:t>Break 				  10:30-10:45</a:t>
            </a:r>
            <a:endParaRPr lang="en-US" dirty="0">
              <a:solidFill>
                <a:srgbClr val="00B050"/>
              </a:solidFill>
            </a:endParaRPr>
          </a:p>
          <a:p>
            <a:endParaRPr lang="en-US" dirty="0"/>
          </a:p>
          <a:p>
            <a:pPr lvl="0"/>
            <a:endParaRPr lang="en-US" b="1" dirty="0"/>
          </a:p>
          <a:p>
            <a:pPr lvl="0"/>
            <a:endParaRPr lang="en-US" b="1" dirty="0"/>
          </a:p>
          <a:p>
            <a:pPr lvl="0"/>
            <a:endParaRPr lang="en-US" b="1" dirty="0"/>
          </a:p>
          <a:p>
            <a:pPr lvl="0"/>
            <a:r>
              <a:rPr lang="en-US" b="1" dirty="0"/>
              <a:t>Detecting Design Errors 		  10:45-11:15</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r>
              <a:rPr lang="en-US" dirty="0"/>
              <a:t> </a:t>
            </a:r>
          </a:p>
          <a:p>
            <a:pPr lvl="0"/>
            <a:r>
              <a:rPr lang="en-US" b="1" dirty="0"/>
              <a:t>Testing by 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a:t>Summary – Q&amp;A Discussion	 12:45-13:00</a:t>
            </a:r>
            <a:endParaRPr lang="en-US" dirty="0"/>
          </a:p>
          <a:p>
            <a:endParaRPr lang="en-GB" dirty="0"/>
          </a:p>
        </p:txBody>
      </p:sp>
    </p:spTree>
    <p:extLst>
      <p:ext uri="{BB962C8B-B14F-4D97-AF65-F5344CB8AC3E}">
        <p14:creationId xmlns:p14="http://schemas.microsoft.com/office/powerpoint/2010/main" val="19393320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and			 9:00-9:15</a:t>
            </a:r>
          </a:p>
          <a:p>
            <a:r>
              <a:rPr lang="en-US" b="1" dirty="0"/>
              <a:t>Day 1 Summary</a:t>
            </a:r>
            <a:endParaRPr lang="en-US" dirty="0"/>
          </a:p>
          <a:p>
            <a:endParaRPr lang="en-US" dirty="0"/>
          </a:p>
          <a:p>
            <a:pPr lvl="0"/>
            <a:r>
              <a:rPr lang="en-US" b="1" dirty="0"/>
              <a:t>Test Case Generation		 9:15-9:50</a:t>
            </a:r>
            <a:endParaRPr lang="en-US" dirty="0"/>
          </a:p>
          <a:p>
            <a:pPr lvl="1" indent="-223838">
              <a:buFont typeface="Arial" panose="020B0604020202020204" pitchFamily="34" charset="0"/>
              <a:buChar char="•"/>
            </a:pPr>
            <a:r>
              <a:rPr lang="en-US" sz="1600" dirty="0"/>
              <a:t>Generating test cases for missing model coverage</a:t>
            </a:r>
          </a:p>
          <a:p>
            <a:pPr lvl="1" indent="-223838">
              <a:buFont typeface="Arial" panose="020B0604020202020204" pitchFamily="34" charset="0"/>
              <a:buChar char="•"/>
            </a:pPr>
            <a:r>
              <a:rPr lang="en-US" sz="1600" dirty="0"/>
              <a:t>Merging generated test cases with existing test cases</a:t>
            </a:r>
          </a:p>
          <a:p>
            <a:endParaRPr lang="en-US" dirty="0"/>
          </a:p>
          <a:p>
            <a:pPr lvl="0"/>
            <a:r>
              <a:rPr lang="en-US" b="1" dirty="0"/>
              <a:t>Code Verification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p>
          <a:p>
            <a:pPr lvl="1" indent="-223838">
              <a:buFont typeface="Arial" panose="020B0604020202020204" pitchFamily="34" charset="0"/>
              <a:buChar char="•"/>
            </a:pPr>
            <a:endParaRPr lang="en-US" sz="1600" dirty="0"/>
          </a:p>
          <a:p>
            <a:r>
              <a:rPr lang="en-US" b="1" dirty="0">
                <a:solidFill>
                  <a:srgbClr val="00B050"/>
                </a:solidFill>
              </a:rPr>
              <a:t>Break 				10:20-10:30</a:t>
            </a:r>
            <a:endParaRPr lang="en-US" dirty="0">
              <a:solidFill>
                <a:srgbClr val="00B050"/>
              </a:solidFill>
            </a:endParaRPr>
          </a:p>
          <a:p>
            <a:r>
              <a:rPr lang="en-US" dirty="0"/>
              <a:t> </a:t>
            </a:r>
          </a:p>
          <a:p>
            <a:pPr lvl="0"/>
            <a:endParaRPr lang="en-US" b="1" dirty="0"/>
          </a:p>
          <a:p>
            <a:pPr lvl="0"/>
            <a:r>
              <a:rPr lang="en-US" b="1" dirty="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a:t>  </a:t>
            </a:r>
          </a:p>
          <a:p>
            <a:pPr lvl="0"/>
            <a:r>
              <a:rPr lang="en-US" b="1" dirty="0"/>
              <a:t>Summary – Q&amp;A Discussion	 11:15-11:30</a:t>
            </a:r>
            <a:endParaRPr lang="en-US" dirty="0"/>
          </a:p>
          <a:p>
            <a:endParaRPr lang="en-GB" dirty="0"/>
          </a:p>
        </p:txBody>
      </p:sp>
    </p:spTree>
    <p:extLst>
      <p:ext uri="{BB962C8B-B14F-4D97-AF65-F5344CB8AC3E}">
        <p14:creationId xmlns:p14="http://schemas.microsoft.com/office/powerpoint/2010/main" val="35787872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3.6|3|3.3|3.3|4.3|2.9"/>
</p:tagLst>
</file>

<file path=ppt/tags/tag10.xml><?xml version="1.0" encoding="utf-8"?>
<p:tagLst xmlns:a="http://schemas.openxmlformats.org/drawingml/2006/main" xmlns:r="http://schemas.openxmlformats.org/officeDocument/2006/relationships" xmlns:p="http://schemas.openxmlformats.org/presentationml/2006/main">
  <p:tag name="TIMING" val="|2.4|2.7|2.8|2.9"/>
</p:tagLst>
</file>

<file path=ppt/tags/tag11.xml><?xml version="1.0" encoding="utf-8"?>
<p:tagLst xmlns:a="http://schemas.openxmlformats.org/drawingml/2006/main" xmlns:r="http://schemas.openxmlformats.org/officeDocument/2006/relationships" xmlns:p="http://schemas.openxmlformats.org/presentationml/2006/main">
  <p:tag name="TIMING" val="|1.9|2.3"/>
</p:tagLst>
</file>

<file path=ppt/tags/tag12.xml><?xml version="1.0" encoding="utf-8"?>
<p:tagLst xmlns:a="http://schemas.openxmlformats.org/drawingml/2006/main" xmlns:r="http://schemas.openxmlformats.org/officeDocument/2006/relationships" xmlns:p="http://schemas.openxmlformats.org/presentationml/2006/main">
  <p:tag name="TIMING" val="|4"/>
</p:tagLst>
</file>

<file path=ppt/tags/tag13.xml><?xml version="1.0" encoding="utf-8"?>
<p:tagLst xmlns:a="http://schemas.openxmlformats.org/drawingml/2006/main" xmlns:r="http://schemas.openxmlformats.org/officeDocument/2006/relationships" xmlns:p="http://schemas.openxmlformats.org/presentationml/2006/main">
  <p:tag name="TIMING" val="|1.6|2.5"/>
</p:tagLst>
</file>

<file path=ppt/tags/tag14.xml><?xml version="1.0" encoding="utf-8"?>
<p:tagLst xmlns:a="http://schemas.openxmlformats.org/drawingml/2006/main" xmlns:r="http://schemas.openxmlformats.org/officeDocument/2006/relationships" xmlns:p="http://schemas.openxmlformats.org/presentationml/2006/main">
  <p:tag name="TIMING" val="|2.5|4.3|3.7|2.5|2|3.8"/>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1.7|3.4|3.8"/>
</p:tagLst>
</file>

<file path=ppt/tags/tag17.xml><?xml version="1.0" encoding="utf-8"?>
<p:tagLst xmlns:a="http://schemas.openxmlformats.org/drawingml/2006/main" xmlns:r="http://schemas.openxmlformats.org/officeDocument/2006/relationships" xmlns:p="http://schemas.openxmlformats.org/presentationml/2006/main">
  <p:tag name="TIMING" val="|1.4|1.4|1.2|2.5|2.2"/>
</p:tagLst>
</file>

<file path=ppt/tags/tag18.xml><?xml version="1.0" encoding="utf-8"?>
<p:tagLst xmlns:a="http://schemas.openxmlformats.org/drawingml/2006/main" xmlns:r="http://schemas.openxmlformats.org/officeDocument/2006/relationships" xmlns:p="http://schemas.openxmlformats.org/presentationml/2006/main">
  <p:tag name="TIMING" val="|1.5|1.3|1.8|2.1|3.4"/>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3|1.8|3.1|3.8|2.8|3.1|3.1|3.1|4"/>
</p:tagLst>
</file>

<file path=ppt/tags/tag20.xml><?xml version="1.0" encoding="utf-8"?>
<p:tagLst xmlns:a="http://schemas.openxmlformats.org/drawingml/2006/main" xmlns:r="http://schemas.openxmlformats.org/officeDocument/2006/relationships" xmlns:p="http://schemas.openxmlformats.org/presentationml/2006/main">
  <p:tag name="TIMING" val="|1.7|3.2"/>
</p:tagLst>
</file>

<file path=ppt/tags/tag21.xml><?xml version="1.0" encoding="utf-8"?>
<p:tagLst xmlns:a="http://schemas.openxmlformats.org/drawingml/2006/main" xmlns:r="http://schemas.openxmlformats.org/officeDocument/2006/relationships" xmlns:p="http://schemas.openxmlformats.org/presentationml/2006/main">
  <p:tag name="TIMING" val="|4.3|3.1|3.8"/>
</p:tagLst>
</file>

<file path=ppt/tags/tag22.xml><?xml version="1.0" encoding="utf-8"?>
<p:tagLst xmlns:a="http://schemas.openxmlformats.org/drawingml/2006/main" xmlns:r="http://schemas.openxmlformats.org/officeDocument/2006/relationships" xmlns:p="http://schemas.openxmlformats.org/presentationml/2006/main">
  <p:tag name="TIMING" val="|2.1|3.5"/>
</p:tagLst>
</file>

<file path=ppt/tags/tag23.xml><?xml version="1.0" encoding="utf-8"?>
<p:tagLst xmlns:a="http://schemas.openxmlformats.org/drawingml/2006/main" xmlns:r="http://schemas.openxmlformats.org/officeDocument/2006/relationships" xmlns:p="http://schemas.openxmlformats.org/presentationml/2006/main">
  <p:tag name="TIMING" val="|1.7|1.8|2|3.8|1.9|3.1"/>
</p:tagLst>
</file>

<file path=ppt/tags/tag24.xml><?xml version="1.0" encoding="utf-8"?>
<p:tagLst xmlns:a="http://schemas.openxmlformats.org/drawingml/2006/main" xmlns:r="http://schemas.openxmlformats.org/officeDocument/2006/relationships" xmlns:p="http://schemas.openxmlformats.org/presentationml/2006/main">
  <p:tag name="TIMING" val="|1.8|1.3|1.1|1.5|2.1|2.3|2.7|2.7"/>
</p:tagLst>
</file>

<file path=ppt/tags/tag25.xml><?xml version="1.0" encoding="utf-8"?>
<p:tagLst xmlns:a="http://schemas.openxmlformats.org/drawingml/2006/main" xmlns:r="http://schemas.openxmlformats.org/officeDocument/2006/relationships" xmlns:p="http://schemas.openxmlformats.org/presentationml/2006/main">
  <p:tag name="TIMING" val="|1.9|2.2|2.4|1.9|6|2.7|2.5|1.6|2|4.1"/>
</p:tagLst>
</file>

<file path=ppt/tags/tag26.xml><?xml version="1.0" encoding="utf-8"?>
<p:tagLst xmlns:a="http://schemas.openxmlformats.org/drawingml/2006/main" xmlns:r="http://schemas.openxmlformats.org/officeDocument/2006/relationships" xmlns:p="http://schemas.openxmlformats.org/presentationml/2006/main">
  <p:tag name="TIMING" val="|2|2.2|2.7|6.2|3.3|1.8|3.1|3.2|2.1|2.4|3.1|1.8|4.2|4.2|3.4|1.9|2.2|1.7|1.8|2.1"/>
</p:tagLst>
</file>

<file path=ppt/tags/tag27.xml><?xml version="1.0" encoding="utf-8"?>
<p:tagLst xmlns:a="http://schemas.openxmlformats.org/drawingml/2006/main" xmlns:r="http://schemas.openxmlformats.org/officeDocument/2006/relationships" xmlns:p="http://schemas.openxmlformats.org/presentationml/2006/main">
  <p:tag name="TIMING" val="|1.5|3.5|2.9|5.1|7.2|5.2"/>
</p:tagLst>
</file>

<file path=ppt/tags/tag28.xml><?xml version="1.0" encoding="utf-8"?>
<p:tagLst xmlns:a="http://schemas.openxmlformats.org/drawingml/2006/main" xmlns:r="http://schemas.openxmlformats.org/officeDocument/2006/relationships" xmlns:p="http://schemas.openxmlformats.org/presentationml/2006/main">
  <p:tag name="TIMING" val="|1.6|1.9"/>
</p:tagLst>
</file>

<file path=ppt/tags/tag29.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3.2|4.5|4.5|3.1|3|3.1"/>
</p:tagLst>
</file>

<file path=ppt/tags/tag30.xml><?xml version="1.0" encoding="utf-8"?>
<p:tagLst xmlns:a="http://schemas.openxmlformats.org/drawingml/2006/main" xmlns:r="http://schemas.openxmlformats.org/officeDocument/2006/relationships" xmlns:p="http://schemas.openxmlformats.org/presentationml/2006/main">
  <p:tag name="TIMING" val="|2.6|1.5|2.6|2.1|7.7"/>
</p:tagLst>
</file>

<file path=ppt/tags/tag31.xml><?xml version="1.0" encoding="utf-8"?>
<p:tagLst xmlns:a="http://schemas.openxmlformats.org/drawingml/2006/main" xmlns:r="http://schemas.openxmlformats.org/officeDocument/2006/relationships" xmlns:p="http://schemas.openxmlformats.org/presentationml/2006/main">
  <p:tag name="TIMING" val="|2.3|2.4|1.6|4.3|2.8|2.1|3.2|5.7|1.6|1.9"/>
</p:tagLst>
</file>

<file path=ppt/tags/tag32.xml><?xml version="1.0" encoding="utf-8"?>
<p:tagLst xmlns:a="http://schemas.openxmlformats.org/drawingml/2006/main" xmlns:r="http://schemas.openxmlformats.org/officeDocument/2006/relationships" xmlns:p="http://schemas.openxmlformats.org/presentationml/2006/main">
  <p:tag name="TIMING" val="|2.3|2.4|2.8|1.4|1.6|4|5.9|1.5|1.7|2|1.9"/>
</p:tagLst>
</file>

<file path=ppt/tags/tag33.xml><?xml version="1.0" encoding="utf-8"?>
<p:tagLst xmlns:a="http://schemas.openxmlformats.org/drawingml/2006/main" xmlns:r="http://schemas.openxmlformats.org/officeDocument/2006/relationships" xmlns:p="http://schemas.openxmlformats.org/presentationml/2006/main">
  <p:tag name="TIMING" val="|1.4"/>
</p:tagLst>
</file>

<file path=ppt/tags/tag34.xml><?xml version="1.0" encoding="utf-8"?>
<p:tagLst xmlns:a="http://schemas.openxmlformats.org/drawingml/2006/main" xmlns:r="http://schemas.openxmlformats.org/officeDocument/2006/relationships" xmlns:p="http://schemas.openxmlformats.org/presentationml/2006/main">
  <p:tag name="TIMING" val="|0.9"/>
</p:tagLst>
</file>

<file path=ppt/tags/tag35.xml><?xml version="1.0" encoding="utf-8"?>
<p:tagLst xmlns:a="http://schemas.openxmlformats.org/drawingml/2006/main" xmlns:r="http://schemas.openxmlformats.org/officeDocument/2006/relationships" xmlns:p="http://schemas.openxmlformats.org/presentationml/2006/main">
  <p:tag name="TIMING" val="|1.7|4.8|2.1|2.2"/>
</p:tagLst>
</file>

<file path=ppt/tags/tag36.xml><?xml version="1.0" encoding="utf-8"?>
<p:tagLst xmlns:a="http://schemas.openxmlformats.org/drawingml/2006/main" xmlns:r="http://schemas.openxmlformats.org/officeDocument/2006/relationships" xmlns:p="http://schemas.openxmlformats.org/presentationml/2006/main">
  <p:tag name="TIMING" val="|2.3|1.8|2|2.3|4.3|2.7|2.4|2.2|1.7|2.1"/>
</p:tagLst>
</file>

<file path=ppt/tags/tag37.xml><?xml version="1.0" encoding="utf-8"?>
<p:tagLst xmlns:a="http://schemas.openxmlformats.org/drawingml/2006/main" xmlns:r="http://schemas.openxmlformats.org/officeDocument/2006/relationships" xmlns:p="http://schemas.openxmlformats.org/presentationml/2006/main">
  <p:tag name="TIMING" val="|2.6|2.4|3.3|2.5"/>
</p:tagLst>
</file>

<file path=ppt/tags/tag38.xml><?xml version="1.0" encoding="utf-8"?>
<p:tagLst xmlns:a="http://schemas.openxmlformats.org/drawingml/2006/main" xmlns:r="http://schemas.openxmlformats.org/officeDocument/2006/relationships" xmlns:p="http://schemas.openxmlformats.org/presentationml/2006/main">
  <p:tag name="TIMING" val="|2|3.4|6"/>
</p:tagLst>
</file>

<file path=ppt/tags/tag39.xml><?xml version="1.0" encoding="utf-8"?>
<p:tagLst xmlns:a="http://schemas.openxmlformats.org/drawingml/2006/main" xmlns:r="http://schemas.openxmlformats.org/officeDocument/2006/relationships" xmlns:p="http://schemas.openxmlformats.org/presentationml/2006/main">
  <p:tag name="TIMING" val="|1.9|2.8|2|2.2|2|1.4|2.4|2.2|1.2|3.9|1.7|2.1|1.9|3.3|3.1|2.5|2|2|2"/>
</p:tagLst>
</file>

<file path=ppt/tags/tag4.xml><?xml version="1.0" encoding="utf-8"?>
<p:tagLst xmlns:a="http://schemas.openxmlformats.org/drawingml/2006/main" xmlns:r="http://schemas.openxmlformats.org/officeDocument/2006/relationships" xmlns:p="http://schemas.openxmlformats.org/presentationml/2006/main">
  <p:tag name="TIMING" val="|1.7|2.8|3.5|2.8|2.9|2.9|3.1|3|2.5|2.9|2|2.5|2.1|2.2|2|3.2"/>
</p:tagLst>
</file>

<file path=ppt/tags/tag40.xml><?xml version="1.0" encoding="utf-8"?>
<p:tagLst xmlns:a="http://schemas.openxmlformats.org/drawingml/2006/main" xmlns:r="http://schemas.openxmlformats.org/officeDocument/2006/relationships" xmlns:p="http://schemas.openxmlformats.org/presentationml/2006/main">
  <p:tag name="TIMING" val="|0.9|2.6|1.9|2.8|2.5|4.7|2.3|1.1|1.8|1.2|1.3|6.8|3.4|2.4|2.7|2.3|2.4|1.9|2.6|1|1.2|1.5|1.1|1.8|1.3|1.1"/>
</p:tagLst>
</file>

<file path=ppt/tags/tag41.xml><?xml version="1.0" encoding="utf-8"?>
<p:tagLst xmlns:a="http://schemas.openxmlformats.org/drawingml/2006/main" xmlns:r="http://schemas.openxmlformats.org/officeDocument/2006/relationships" xmlns:p="http://schemas.openxmlformats.org/presentationml/2006/main">
  <p:tag name="TIMING" val="|1.5|0.9|1.5|2.4|0.9|1.1|1.7|1.7|2.1|0.9|3|1|1.8|1.5|3.2|1.3|4.5|1.7|1.2|2.5|1.4|2.4|1.6|2.8|1.2|2.1|1.2|1.5|1.6|1.7|1.5"/>
</p:tagLst>
</file>

<file path=ppt/tags/tag42.xml><?xml version="1.0" encoding="utf-8"?>
<p:tagLst xmlns:a="http://schemas.openxmlformats.org/drawingml/2006/main" xmlns:r="http://schemas.openxmlformats.org/officeDocument/2006/relationships" xmlns:p="http://schemas.openxmlformats.org/presentationml/2006/main">
  <p:tag name="TIMING" val="|2.5|1.2|1|1.5|1.6|0.8|1.1|1.5|1.5|0.8|1|1.1|1.1|1.5|1.3|1.2|1.3"/>
</p:tagLst>
</file>

<file path=ppt/tags/tag43.xml><?xml version="1.0" encoding="utf-8"?>
<p:tagLst xmlns:a="http://schemas.openxmlformats.org/drawingml/2006/main" xmlns:r="http://schemas.openxmlformats.org/officeDocument/2006/relationships" xmlns:p="http://schemas.openxmlformats.org/presentationml/2006/main">
  <p:tag name="TIMING" val="|1.1"/>
</p:tagLst>
</file>

<file path=ppt/tags/tag44.xml><?xml version="1.0" encoding="utf-8"?>
<p:tagLst xmlns:a="http://schemas.openxmlformats.org/drawingml/2006/main" xmlns:r="http://schemas.openxmlformats.org/officeDocument/2006/relationships" xmlns:p="http://schemas.openxmlformats.org/presentationml/2006/main">
  <p:tag name="TIMING" val="|1|1.4|2.1|2.3|2.2|2.2|2.3|2.4"/>
</p:tagLst>
</file>

<file path=ppt/tags/tag45.xml><?xml version="1.0" encoding="utf-8"?>
<p:tagLst xmlns:a="http://schemas.openxmlformats.org/drawingml/2006/main" xmlns:r="http://schemas.openxmlformats.org/officeDocument/2006/relationships" xmlns:p="http://schemas.openxmlformats.org/presentationml/2006/main">
  <p:tag name="TIMING" val="|1.2|1.5|1.8|2.1|1.8"/>
</p:tagLst>
</file>

<file path=ppt/tags/tag5.xml><?xml version="1.0" encoding="utf-8"?>
<p:tagLst xmlns:a="http://schemas.openxmlformats.org/drawingml/2006/main" xmlns:r="http://schemas.openxmlformats.org/officeDocument/2006/relationships" xmlns:p="http://schemas.openxmlformats.org/presentationml/2006/main">
  <p:tag name="TIMING" val="|1.5|3.2|3|3.3|4.4|2.9|4.3"/>
</p:tagLst>
</file>

<file path=ppt/tags/tag6.xml><?xml version="1.0" encoding="utf-8"?>
<p:tagLst xmlns:a="http://schemas.openxmlformats.org/drawingml/2006/main" xmlns:r="http://schemas.openxmlformats.org/officeDocument/2006/relationships" xmlns:p="http://schemas.openxmlformats.org/presentationml/2006/main">
  <p:tag name="TIMING" val="|1.5|3.2|3|3.3|4.4|2.9|4.3"/>
</p:tagLst>
</file>

<file path=ppt/tags/tag7.xml><?xml version="1.0" encoding="utf-8"?>
<p:tagLst xmlns:a="http://schemas.openxmlformats.org/drawingml/2006/main" xmlns:r="http://schemas.openxmlformats.org/officeDocument/2006/relationships" xmlns:p="http://schemas.openxmlformats.org/presentationml/2006/main">
  <p:tag name="TIMING" val="|2.8|2.3|2.7|3.4|3|2.7|2.7|2.6|1.8"/>
</p:tagLst>
</file>

<file path=ppt/tags/tag8.xml><?xml version="1.0" encoding="utf-8"?>
<p:tagLst xmlns:a="http://schemas.openxmlformats.org/drawingml/2006/main" xmlns:r="http://schemas.openxmlformats.org/officeDocument/2006/relationships" xmlns:p="http://schemas.openxmlformats.org/presentationml/2006/main">
  <p:tag name="TIMING" val="|1.7|2.7|2.9|2.3|4.5"/>
</p:tagLst>
</file>

<file path=ppt/tags/tag9.xml><?xml version="1.0" encoding="utf-8"?>
<p:tagLst xmlns:a="http://schemas.openxmlformats.org/drawingml/2006/main" xmlns:r="http://schemas.openxmlformats.org/officeDocument/2006/relationships" xmlns:p="http://schemas.openxmlformats.org/presentationml/2006/main">
  <p:tag name="TIMING" val="|2.5|2.6|2.1|1.7"/>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63969</TotalTime>
  <Words>4747</Words>
  <Application>Microsoft Office PowerPoint</Application>
  <PresentationFormat>Widescreen</PresentationFormat>
  <Paragraphs>952</Paragraphs>
  <Slides>78</Slides>
  <Notes>52</Notes>
  <HiddenSlides>29</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굴림</vt:lpstr>
      <vt:lpstr>Arial</vt:lpstr>
      <vt:lpstr>Calibri</vt:lpstr>
      <vt:lpstr>Courier New</vt:lpstr>
      <vt:lpstr>Garamond</vt:lpstr>
      <vt:lpstr>Times</vt:lpstr>
      <vt:lpstr>Wingdings</vt:lpstr>
      <vt:lpstr>Blank</vt:lpstr>
      <vt:lpstr>Model-Based Verification &amp; Validation:  Gaining confidence in your design </vt:lpstr>
      <vt:lpstr>Extract &amp; Open V&amp;V Workshop Project</vt:lpstr>
      <vt:lpstr>Motivation</vt:lpstr>
      <vt:lpstr>Model Based Design Verification Workflow</vt:lpstr>
      <vt:lpstr>PowerPoint Presentation</vt:lpstr>
      <vt:lpstr>PowerPoint Presentation</vt:lpstr>
      <vt:lpstr>PowerPoint Presentation</vt:lpstr>
      <vt:lpstr>V&amp;V Workshop Agenda – Day 1</vt:lpstr>
      <vt:lpstr>V&amp;V Workshop Agenda – Day 2</vt:lpstr>
      <vt:lpstr>Early Ad-hoc (Interactive) Testing with Simulink Test</vt:lpstr>
      <vt:lpstr>Example Workflow: Subsystem Testing</vt:lpstr>
      <vt:lpstr>Ad-hoc Testing</vt:lpstr>
      <vt:lpstr>Increasing Confidence beyond Ad-hoc Testing</vt:lpstr>
      <vt:lpstr>Requirements Editor:  Author, Import &amp; Link Requirements</vt:lpstr>
      <vt:lpstr>Requirements Editor:  Link Types and Status</vt:lpstr>
      <vt:lpstr>Requirements Perspective:  Viewing and Creating Links</vt:lpstr>
      <vt:lpstr>Requirements WebView Report</vt:lpstr>
      <vt:lpstr>Modeling Guidelines for High-Integrity Systems</vt:lpstr>
      <vt:lpstr>Modeling Guidelines</vt:lpstr>
      <vt:lpstr>Simulink Check:  Edit-Time Model Standards Checking </vt:lpstr>
      <vt:lpstr>Model Advisor – Model Standards Checking </vt:lpstr>
      <vt:lpstr>Simulink Check:  Metrics Dashboard</vt:lpstr>
      <vt:lpstr>Increasing Confidence beyond Ad-hoc Testing</vt:lpstr>
      <vt:lpstr>Simulink Design Verifier – Main Components Uses formal verification</vt:lpstr>
      <vt:lpstr>Finding Design Errors:  Dead Logic</vt:lpstr>
      <vt:lpstr>Finding Unintended Behavior</vt:lpstr>
      <vt:lpstr>Finding Unintended Behavior</vt:lpstr>
      <vt:lpstr>Increasing Confidence beyond Ad-hoc Testing</vt:lpstr>
      <vt:lpstr>Increasing Confidence beyond Ad-hoc Testing</vt:lpstr>
      <vt:lpstr>Simulink Test Major Features </vt:lpstr>
      <vt:lpstr>Simulink Test:  Test Harness</vt:lpstr>
      <vt:lpstr>Simulink Test:  Test Sequence/Assessment Block</vt:lpstr>
      <vt:lpstr>Simulink Test:  Test Sequence/Assessment Block Temporal and Event Logic</vt:lpstr>
      <vt:lpstr>Simulink Test:  Test Sequence/Assessment Block Test Signal Functions</vt:lpstr>
      <vt:lpstr>Simulink Test:  Test Manager</vt:lpstr>
      <vt:lpstr>Test Manager:  Test Case Templates </vt:lpstr>
      <vt:lpstr>Simulation Testing Workflow</vt:lpstr>
      <vt:lpstr>Model Coverage: What is Model Coverage?</vt:lpstr>
      <vt:lpstr>Did We Completely Test our Model?</vt:lpstr>
      <vt:lpstr>Requirements Based Functional Testing with Coverage Analysis</vt:lpstr>
      <vt:lpstr>Requirements Based Functional Testing with Coverage Analysis</vt:lpstr>
      <vt:lpstr>Functional Testing with Added Requirements &amp; Test Cases</vt:lpstr>
      <vt:lpstr>Generating Functional Test Cases</vt:lpstr>
      <vt:lpstr>Functional Testing with Added Requirements &amp; Test Cases</vt:lpstr>
      <vt:lpstr>Increasing Confidence beyond Ad-hoc Testing</vt:lpstr>
      <vt:lpstr>Increasing Confidence beyond Ad-hoc Testing</vt:lpstr>
      <vt:lpstr>Equivalence Testing:  Model vs SIL or PIL Mode Testing</vt:lpstr>
      <vt:lpstr>Test Vector Generation for Equivalence Testing: Adding to Requirements Based Test Coverage</vt:lpstr>
      <vt:lpstr>Code Equivalence Check Results: Model vs Code</vt:lpstr>
      <vt:lpstr>Increasing Confidence beyond Ad-hoc Testing</vt:lpstr>
      <vt:lpstr>Increasing Confidence beyond Ad-hoc Testing</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Reproducing Field Issues</vt:lpstr>
      <vt:lpstr>Proving Model will Meet Requirements</vt:lpstr>
      <vt:lpstr>Proving Model will Meet Requirements over the Calibration Range</vt:lpstr>
      <vt:lpstr>Re-run Functional Tests after Property Proving Fixes</vt:lpstr>
      <vt:lpstr>Verification Design Space: Increasing the Coverage beyond Simulation</vt:lpstr>
      <vt:lpstr>Increasing Confidence beyond Ad-hoc Testing</vt:lpstr>
      <vt:lpstr>Increasing Confidence beyond Ad-hoc Testing</vt:lpstr>
      <vt:lpstr>Gaining Confidence in Your Design</vt:lpstr>
      <vt:lpstr>Key Enablers</vt:lpstr>
      <vt:lpstr>Thank You!</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vector>
  </TitlesOfParts>
  <Company>MathWorks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640</cp:revision>
  <dcterms:created xsi:type="dcterms:W3CDTF">2014-02-25T20:57:47Z</dcterms:created>
  <dcterms:modified xsi:type="dcterms:W3CDTF">2019-03-28T20:26:46Z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